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vml" ContentType="application/vnd.openxmlformats-officedocument.vmlDrawi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embeddings/oleObject1.bin" ContentType="application/vnd.openxmlformats-officedocument.oleObjec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</p:sldMasterIdLst>
  <p:notesMasterIdLst>
    <p:notesMasterId r:id="rId18"/>
  </p:notesMasterIdLst>
  <p:handoutMasterIdLst>
    <p:handoutMasterId r:id="rId19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2" r:id="rId14"/>
    <p:sldId id="267" r:id="rId15"/>
    <p:sldId id="268" r:id="rId16"/>
    <p:sldId id="269" r:id="rId17"/>
  </p:sldIdLst>
  <p:sldSz cx="9144000" cy="6858000" type="screen4x3"/>
  <p:notesSz cx="6858000" cy="90773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3366"/>
    <a:srgbClr val="FFCC99"/>
    <a:srgbClr val="0066FF"/>
    <a:srgbClr val="6600CC"/>
    <a:srgbClr val="FF33CC"/>
    <a:srgbClr val="666699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6" autoAdjust="0"/>
    <p:restoredTop sz="94583" autoAdjust="0"/>
  </p:normalViewPr>
  <p:slideViewPr>
    <p:cSldViewPr>
      <p:cViewPr>
        <p:scale>
          <a:sx n="66" d="100"/>
          <a:sy n="66" d="100"/>
        </p:scale>
        <p:origin x="-2200" y="-3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90"/>
    </p:cViewPr>
  </p:sorterViewPr>
  <p:notesViewPr>
    <p:cSldViewPr>
      <p:cViewPr varScale="1">
        <p:scale>
          <a:sx n="54" d="100"/>
          <a:sy n="54" d="100"/>
        </p:scale>
        <p:origin x="-1854" y="-96"/>
      </p:cViewPr>
      <p:guideLst>
        <p:guide orient="horz" pos="2859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2330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2330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072495AA-3B9D-5443-816D-361A2FEE409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4295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43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11650"/>
            <a:ext cx="50292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330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2330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AE19CBAB-D2E9-A24E-834A-B462CA2F410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172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688667D4-91C4-6449-AA38-AADB9D372E90}" type="slidenum">
              <a:rPr lang="en-US" sz="1200"/>
              <a:pPr/>
              <a:t>1</a:t>
            </a:fld>
            <a:endParaRPr lang="en-US" sz="1200"/>
          </a:p>
        </p:txBody>
      </p:sp>
      <p:sp>
        <p:nvSpPr>
          <p:cNvPr id="1945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FA5D3E66-56C8-1B4A-BDA4-4AB57D50441D}" type="slidenum">
              <a:rPr lang="en-US" sz="1200"/>
              <a:pPr/>
              <a:t>2</a:t>
            </a:fld>
            <a:endParaRPr lang="en-US" sz="1200"/>
          </a:p>
        </p:txBody>
      </p:sp>
      <p:sp>
        <p:nvSpPr>
          <p:cNvPr id="2048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284652BB-97E4-9D46-9D31-7BCB94C230E0}" type="slidenum">
              <a:rPr lang="en-US" sz="1200"/>
              <a:pPr/>
              <a:t>3</a:t>
            </a:fld>
            <a:endParaRPr lang="en-US" sz="1200"/>
          </a:p>
        </p:txBody>
      </p:sp>
      <p:sp>
        <p:nvSpPr>
          <p:cNvPr id="2150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4311650"/>
            <a:ext cx="5867400" cy="40846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AutoNum type="arabicPeriod"/>
            </a:pPr>
            <a:r>
              <a:rPr lang="en-US" sz="1600">
                <a:latin typeface="Times New Roman" charset="0"/>
              </a:rPr>
              <a:t>Leader at center of group change &amp; activity – represents the </a:t>
            </a:r>
            <a:r>
              <a:rPr lang="ja-JP" altLang="en-US" sz="1600">
                <a:latin typeface="Times New Roman" charset="0"/>
              </a:rPr>
              <a:t>“</a:t>
            </a:r>
            <a:r>
              <a:rPr lang="en-US" sz="1600">
                <a:latin typeface="Times New Roman" charset="0"/>
              </a:rPr>
              <a:t>will</a:t>
            </a:r>
            <a:r>
              <a:rPr lang="ja-JP" altLang="en-US" sz="1600">
                <a:latin typeface="Times New Roman" charset="0"/>
              </a:rPr>
              <a:t>”</a:t>
            </a:r>
            <a:r>
              <a:rPr lang="en-US" sz="1600">
                <a:latin typeface="Times New Roman" charset="0"/>
              </a:rPr>
              <a:t> of the group</a:t>
            </a:r>
          </a:p>
          <a:p>
            <a:pPr marL="228600" indent="-228600">
              <a:buFontTx/>
              <a:buAutoNum type="arabicPeriod"/>
            </a:pPr>
            <a:endParaRPr lang="en-US" sz="1600">
              <a:latin typeface="Times New Roman" charset="0"/>
            </a:endParaRPr>
          </a:p>
          <a:p>
            <a:pPr marL="228600" indent="-228600">
              <a:buFontTx/>
              <a:buAutoNum type="arabicPeriod"/>
            </a:pPr>
            <a:r>
              <a:rPr lang="en-US" sz="1600">
                <a:latin typeface="Times New Roman" charset="0"/>
              </a:rPr>
              <a:t> combo of special traits/characteristics  - allows them to affect others to accomplish tasks.</a:t>
            </a:r>
          </a:p>
          <a:p>
            <a:pPr marL="228600" indent="-228600"/>
            <a:endParaRPr lang="en-US" sz="1600">
              <a:latin typeface="Times New Roman" charset="0"/>
            </a:endParaRPr>
          </a:p>
          <a:p>
            <a:pPr marL="228600" indent="-228600"/>
            <a:r>
              <a:rPr lang="en-US" sz="1600">
                <a:latin typeface="Times New Roman" charset="0"/>
              </a:rPr>
              <a:t>3. Things leaders do that bring about change</a:t>
            </a:r>
          </a:p>
          <a:p>
            <a:pPr marL="228600" indent="-228600"/>
            <a:endParaRPr lang="en-US" sz="1600">
              <a:latin typeface="Times New Roman" charset="0"/>
            </a:endParaRPr>
          </a:p>
          <a:p>
            <a:pPr marL="228600" indent="-228600"/>
            <a:r>
              <a:rPr lang="en-US" sz="1600">
                <a:latin typeface="Times New Roman" charset="0"/>
              </a:rPr>
              <a:t>4. Leaders have power and use it to cause change</a:t>
            </a:r>
          </a:p>
          <a:p>
            <a:pPr marL="228600" indent="-228600"/>
            <a:endParaRPr lang="en-US" sz="1600">
              <a:latin typeface="Times New Roman" charset="0"/>
            </a:endParaRPr>
          </a:p>
          <a:p>
            <a:pPr marL="228600" indent="-228600"/>
            <a:r>
              <a:rPr lang="en-US" sz="1600">
                <a:latin typeface="Times New Roman" charset="0"/>
              </a:rPr>
              <a:t>5. In helping group members achieve their goals/meet needs</a:t>
            </a:r>
          </a:p>
          <a:p>
            <a:pPr marL="228600" indent="-228600"/>
            <a:endParaRPr lang="en-US">
              <a:latin typeface="Times New Roman" charset="0"/>
            </a:endParaRPr>
          </a:p>
          <a:p>
            <a:pPr marL="228600" indent="-228600">
              <a:buFontTx/>
              <a:buAutoNum type="arabicPeriod"/>
            </a:pPr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0A163D8D-FA75-BF41-85AF-E230B63493F0}" type="slidenum">
              <a:rPr lang="en-US" sz="1200"/>
              <a:pPr/>
              <a:t>4</a:t>
            </a:fld>
            <a:endParaRPr lang="en-US" sz="1200"/>
          </a:p>
        </p:txBody>
      </p:sp>
      <p:sp>
        <p:nvSpPr>
          <p:cNvPr id="2253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marL="228600" indent="-228600"/>
            <a:endParaRPr lang="en-US" sz="1800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4B75C490-7650-3F4A-B7A6-017F524F88E0}" type="slidenum">
              <a:rPr lang="en-US" sz="1200"/>
              <a:pPr/>
              <a:t>5</a:t>
            </a:fld>
            <a:endParaRPr lang="en-US" sz="1200"/>
          </a:p>
        </p:txBody>
      </p:sp>
      <p:sp>
        <p:nvSpPr>
          <p:cNvPr id="2355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11650"/>
            <a:ext cx="5486400" cy="40846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marL="228600" indent="-228600"/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FEF85B1E-2C94-724C-9511-4B1B47AFCE44}" type="slidenum">
              <a:rPr lang="en-US" sz="1200"/>
              <a:pPr/>
              <a:t>6</a:t>
            </a:fld>
            <a:endParaRPr lang="en-US" sz="1200"/>
          </a:p>
        </p:txBody>
      </p:sp>
      <p:sp>
        <p:nvSpPr>
          <p:cNvPr id="2457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FCE6C2A8-7328-7B4B-B9E4-7B61C3B0CA61}" type="slidenum">
              <a:rPr lang="en-US" sz="1200"/>
              <a:pPr/>
              <a:t>7</a:t>
            </a:fld>
            <a:endParaRPr lang="en-US" sz="1200"/>
          </a:p>
        </p:txBody>
      </p:sp>
      <p:sp>
        <p:nvSpPr>
          <p:cNvPr id="256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C568CB7E-E06C-0B4E-B870-6B22C5DA79FF}" type="slidenum">
              <a:rPr lang="en-US" sz="1200"/>
              <a:pPr/>
              <a:t>8</a:t>
            </a:fld>
            <a:endParaRPr lang="en-US" sz="1200"/>
          </a:p>
        </p:txBody>
      </p:sp>
      <p:sp>
        <p:nvSpPr>
          <p:cNvPr id="2662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BF69B0F6-B099-E742-A262-944F7D6B0ED7}" type="slidenum">
              <a:rPr lang="en-US" sz="1200"/>
              <a:pPr/>
              <a:t>9</a:t>
            </a:fld>
            <a:endParaRPr lang="en-US" sz="1200"/>
          </a:p>
        </p:txBody>
      </p:sp>
      <p:sp>
        <p:nvSpPr>
          <p:cNvPr id="2765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sz="1800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A9434BD7-74B0-8F4F-828C-5E08F0071B3F}" type="slidenum">
              <a:rPr lang="en-US" sz="1200"/>
              <a:pPr/>
              <a:t>10</a:t>
            </a:fld>
            <a:endParaRPr lang="en-US" sz="1200"/>
          </a:p>
        </p:txBody>
      </p:sp>
      <p:sp>
        <p:nvSpPr>
          <p:cNvPr id="2867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11650"/>
            <a:ext cx="5334000" cy="40846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sz="18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6A695EA8-4B70-6B4B-AD24-B1F6ED4B3B3C}" type="slidenum">
              <a:rPr lang="en-US" sz="1200"/>
              <a:pPr/>
              <a:t>11</a:t>
            </a:fld>
            <a:endParaRPr lang="en-US" sz="1200"/>
          </a:p>
        </p:txBody>
      </p:sp>
      <p:sp>
        <p:nvSpPr>
          <p:cNvPr id="29699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9700" name="Rectangle 3"/>
          <p:cNvSpPr>
            <a:spLocks noChangeArrowheads="1"/>
          </p:cNvSpPr>
          <p:nvPr>
            <p:ph type="body" idx="1"/>
          </p:nvPr>
        </p:nvSpPr>
        <p:spPr>
          <a:xfrm>
            <a:off x="914400" y="4311650"/>
            <a:ext cx="5334000" cy="4084638"/>
          </a:xfrm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sz="18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ABCAC17B-A4AA-814A-A96A-0342BF560D8A}" type="slidenum">
              <a:rPr lang="en-US" sz="1200"/>
              <a:pPr/>
              <a:t>12</a:t>
            </a:fld>
            <a:endParaRPr lang="en-US" sz="1200"/>
          </a:p>
        </p:txBody>
      </p:sp>
      <p:sp>
        <p:nvSpPr>
          <p:cNvPr id="30723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0724" name="Rectangle 3"/>
          <p:cNvSpPr>
            <a:spLocks noChangeArrowheads="1"/>
          </p:cNvSpPr>
          <p:nvPr>
            <p:ph type="body" idx="1"/>
          </p:nvPr>
        </p:nvSpPr>
        <p:spPr>
          <a:xfrm>
            <a:off x="914400" y="4311650"/>
            <a:ext cx="5334000" cy="4084638"/>
          </a:xfrm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sz="18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A58761FE-9F1E-E54C-8A8F-27BC8ADD0E68}" type="slidenum">
              <a:rPr lang="en-US" sz="1200"/>
              <a:pPr/>
              <a:t>13</a:t>
            </a:fld>
            <a:endParaRPr lang="en-US" sz="1200"/>
          </a:p>
        </p:txBody>
      </p:sp>
      <p:sp>
        <p:nvSpPr>
          <p:cNvPr id="31747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1748" name="Rectangle 3"/>
          <p:cNvSpPr>
            <a:spLocks noChangeArrowheads="1"/>
          </p:cNvSpPr>
          <p:nvPr>
            <p:ph type="body" idx="1"/>
          </p:nvPr>
        </p:nvSpPr>
        <p:spPr>
          <a:xfrm>
            <a:off x="914400" y="4311650"/>
            <a:ext cx="5334000" cy="4084638"/>
          </a:xfrm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sz="18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1E2AB979-055F-FD48-93B7-E218DAFA65BB}" type="slidenum">
              <a:rPr lang="en-US" sz="1200"/>
              <a:pPr/>
              <a:t>14</a:t>
            </a:fld>
            <a:endParaRPr lang="en-US" sz="1200"/>
          </a:p>
        </p:txBody>
      </p:sp>
      <p:sp>
        <p:nvSpPr>
          <p:cNvPr id="3277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1800">
                <a:latin typeface="Helvetica" charset="0"/>
                <a:cs typeface="Times New Roman" charset="0"/>
              </a:rPr>
              <a:t> </a:t>
            </a:r>
            <a:endParaRPr lang="en-US" sz="18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396EE67F-74CB-A94F-ADBB-1B8B43E9A3CD}" type="slidenum">
              <a:rPr lang="en-US" sz="1200"/>
              <a:pPr/>
              <a:t>15</a:t>
            </a:fld>
            <a:endParaRPr lang="en-US" sz="1200"/>
          </a:p>
        </p:txBody>
      </p:sp>
      <p:sp>
        <p:nvSpPr>
          <p:cNvPr id="3379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4311650"/>
            <a:ext cx="4953000" cy="40846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>
                <a:latin typeface="Helvetica" charset="0"/>
                <a:cs typeface="Times New Roman" charset="0"/>
              </a:rPr>
              <a:t>           </a:t>
            </a:r>
            <a:endParaRPr lang="en-US" sz="1600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B5346FF1-E467-D94E-9EF4-C957AA592AD7}" type="slidenum">
              <a:rPr lang="en-US" sz="1200"/>
              <a:pPr/>
              <a:t>16</a:t>
            </a:fld>
            <a:endParaRPr lang="en-US" sz="1200"/>
          </a:p>
        </p:txBody>
      </p:sp>
      <p:sp>
        <p:nvSpPr>
          <p:cNvPr id="3481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>
                <a:latin typeface="Helvetica" charset="0"/>
              </a:rPr>
              <a:t>   </a:t>
            </a:r>
            <a:endParaRPr lang="en-US" sz="1600">
              <a:latin typeface="Helvetica" charset="0"/>
              <a:cs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17F668-CCC6-A845-B169-9DAAACA53E9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83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64B414-1D4B-1444-AC5D-7F665E68BA7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707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D31E98-9554-AC48-BBB2-928565AAF04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851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A69BB2-B3AE-2D45-8529-E20B52F064A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291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7302F8-5C9C-FC46-B5FA-40D282EADDC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912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A9F5F4-3BBB-134B-82F6-3AADA972EBD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342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C0FA2D-919E-8B48-806F-ADEBDF4B19B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410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07E98A-E1C1-E44C-BD17-60D36E736A2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282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937BB0-77B7-9447-9962-BACA54B0AC2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582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B2BAB3-5FD4-DA4D-B83B-7E988F342F2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195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609600"/>
            <a:ext cx="21336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609600"/>
            <a:ext cx="62484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F36AF8-E5CC-E34C-AB5F-B09ABFEFF7F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073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4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YB09100869_Northouse_powerpoint_final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609600"/>
            <a:ext cx="8534400" cy="1143000"/>
          </a:xfrm>
          <a:prstGeom prst="rect">
            <a:avLst/>
          </a:prstGeom>
          <a:solidFill>
            <a:srgbClr val="FFFF99"/>
          </a:solidFill>
          <a:ln w="12700">
            <a:solidFill>
              <a:srgbClr val="333399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 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58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11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fld id="{F5F51C57-2237-A045-936E-90D5EA726ED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457200" y="122238"/>
            <a:ext cx="1841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en-US" sz="1200" i="1">
              <a:solidFill>
                <a:srgbClr val="000099"/>
              </a:solidFill>
              <a:latin typeface="Arial Rounded MT Bold" pitchFamily="34" charset="0"/>
              <a:ea typeface="+mn-ea"/>
            </a:endParaRPr>
          </a:p>
        </p:txBody>
      </p:sp>
      <p:pic>
        <p:nvPicPr>
          <p:cNvPr id="2056" name="Picture 8" descr="image001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00800"/>
            <a:ext cx="1292225" cy="22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9" name="Rectangle 9"/>
          <p:cNvSpPr>
            <a:spLocks noChangeArrowheads="1"/>
          </p:cNvSpPr>
          <p:nvPr userDrawn="1"/>
        </p:nvSpPr>
        <p:spPr bwMode="auto">
          <a:xfrm>
            <a:off x="0" y="4130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en-US">
              <a:latin typeface="Times New Roman" pitchFamily="18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v"/>
        <a:defRPr sz="3200">
          <a:solidFill>
            <a:srgbClr val="003366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§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3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1905000"/>
            <a:ext cx="7772400" cy="1143000"/>
          </a:xfrm>
        </p:spPr>
        <p:txBody>
          <a:bodyPr/>
          <a:lstStyle/>
          <a:p>
            <a:pPr eaLnBrk="1" hangingPunct="1"/>
            <a:r>
              <a:rPr lang="en-US" sz="6600">
                <a:latin typeface="Arial" charset="0"/>
              </a:rPr>
              <a:t>Leadership</a:t>
            </a:r>
            <a:endParaRPr lang="en-US">
              <a:latin typeface="Arial" charset="0"/>
            </a:endParaRPr>
          </a:p>
        </p:txBody>
      </p:sp>
      <p:sp>
        <p:nvSpPr>
          <p:cNvPr id="3075" name="Text Box 6"/>
          <p:cNvSpPr txBox="1">
            <a:spLocks noChangeArrowheads="1"/>
          </p:cNvSpPr>
          <p:nvPr/>
        </p:nvSpPr>
        <p:spPr bwMode="auto">
          <a:xfrm>
            <a:off x="1447800" y="3429000"/>
            <a:ext cx="6518275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4400" b="1">
                <a:solidFill>
                  <a:srgbClr val="000099"/>
                </a:solidFill>
                <a:latin typeface="Arial" charset="0"/>
              </a:rPr>
              <a:t>Chapter 1 - Introduction</a:t>
            </a:r>
          </a:p>
          <a:p>
            <a:pPr algn="ctr"/>
            <a:endParaRPr lang="en-US" sz="44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3076" name="Text Box 7"/>
          <p:cNvSpPr txBox="1">
            <a:spLocks noChangeArrowheads="1"/>
          </p:cNvSpPr>
          <p:nvPr/>
        </p:nvSpPr>
        <p:spPr bwMode="auto">
          <a:xfrm>
            <a:off x="4403725" y="4989513"/>
            <a:ext cx="316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solidFill>
                  <a:srgbClr val="000066"/>
                </a:solidFill>
                <a:latin typeface="Arial Rounded MT Bold" charset="0"/>
              </a:rPr>
              <a:t>Northouse, 5th edition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28800" y="1752600"/>
            <a:ext cx="4953000" cy="922338"/>
          </a:xfrm>
        </p:spPr>
        <p:txBody>
          <a:bodyPr/>
          <a:lstStyle/>
          <a:p>
            <a:pPr eaLnBrk="1" hangingPunct="1"/>
            <a:r>
              <a:rPr lang="en-US" sz="5400" b="0">
                <a:solidFill>
                  <a:srgbClr val="003366"/>
                </a:solidFill>
                <a:latin typeface="Arial" charset="0"/>
              </a:rPr>
              <a:t>Overview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048000"/>
            <a:ext cx="7848600" cy="2438400"/>
          </a:xfrm>
        </p:spPr>
        <p:txBody>
          <a:bodyPr/>
          <a:lstStyle/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Conceptualizing Leadership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Leadership Definition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Components of the Definition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Followers &amp; Leadership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772400" cy="1143000"/>
          </a:xfrm>
        </p:spPr>
        <p:txBody>
          <a:bodyPr/>
          <a:lstStyle/>
          <a:p>
            <a:pPr eaLnBrk="1" hangingPunct="1"/>
            <a:r>
              <a:rPr lang="en-US" sz="4000">
                <a:latin typeface="Arial" charset="0"/>
              </a:rPr>
              <a:t>Conceptualizing Leadership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43000" y="2438400"/>
            <a:ext cx="6400800" cy="4038600"/>
          </a:xfrm>
        </p:spPr>
        <p:txBody>
          <a:bodyPr/>
          <a:lstStyle/>
          <a:p>
            <a:pPr eaLnBrk="1" hangingPunct="1">
              <a:spcBef>
                <a:spcPct val="30000"/>
              </a:spcBef>
            </a:pPr>
            <a:r>
              <a:rPr lang="en-US">
                <a:latin typeface="Arial" charset="0"/>
              </a:rPr>
              <a:t>The focus of group processes</a:t>
            </a:r>
          </a:p>
          <a:p>
            <a:pPr eaLnBrk="1" hangingPunct="1">
              <a:spcBef>
                <a:spcPct val="30000"/>
              </a:spcBef>
            </a:pPr>
            <a:r>
              <a:rPr lang="en-US">
                <a:latin typeface="Arial" charset="0"/>
              </a:rPr>
              <a:t>A personality perspective</a:t>
            </a:r>
          </a:p>
          <a:p>
            <a:pPr eaLnBrk="1" hangingPunct="1">
              <a:spcBef>
                <a:spcPct val="30000"/>
              </a:spcBef>
            </a:pPr>
            <a:r>
              <a:rPr lang="en-US">
                <a:latin typeface="Arial" charset="0"/>
              </a:rPr>
              <a:t>An act or behavior</a:t>
            </a:r>
          </a:p>
          <a:p>
            <a:pPr eaLnBrk="1" hangingPunct="1">
              <a:spcBef>
                <a:spcPct val="30000"/>
              </a:spcBef>
            </a:pPr>
            <a:r>
              <a:rPr lang="en-US">
                <a:latin typeface="Arial" charset="0"/>
              </a:rPr>
              <a:t>The power relationship between leaders &amp; followers</a:t>
            </a:r>
          </a:p>
          <a:p>
            <a:pPr eaLnBrk="1" hangingPunct="1">
              <a:spcBef>
                <a:spcPct val="30000"/>
              </a:spcBef>
            </a:pPr>
            <a:r>
              <a:rPr lang="en-US">
                <a:latin typeface="Arial" charset="0"/>
              </a:rPr>
              <a:t>An instrument of goal achievement </a:t>
            </a:r>
          </a:p>
          <a:p>
            <a:pPr eaLnBrk="1" hangingPunct="1">
              <a:spcBef>
                <a:spcPct val="30000"/>
              </a:spcBef>
            </a:pPr>
            <a:r>
              <a:rPr lang="en-US">
                <a:latin typeface="Arial" charset="0"/>
              </a:rPr>
              <a:t>A skills perspective 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066800" y="1676400"/>
            <a:ext cx="64150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2800" b="1" i="1">
                <a:solidFill>
                  <a:srgbClr val="6600CC"/>
                </a:solidFill>
                <a:latin typeface="Arial" charset="0"/>
              </a:rPr>
              <a:t>Some definitions view leadership as: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Leadership Defined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05000"/>
            <a:ext cx="7696200" cy="32004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charset="0"/>
              <a:buNone/>
            </a:pPr>
            <a:r>
              <a:rPr lang="en-US" sz="4800" b="1">
                <a:latin typeface="Arial" charset="0"/>
              </a:rPr>
              <a:t>Leadership</a:t>
            </a:r>
          </a:p>
          <a:p>
            <a:pPr algn="ctr" eaLnBrk="1" hangingPunct="1">
              <a:lnSpc>
                <a:spcPct val="90000"/>
              </a:lnSpc>
              <a:buFont typeface="Wingdings" charset="0"/>
              <a:buNone/>
            </a:pPr>
            <a:r>
              <a:rPr lang="en-US">
                <a:latin typeface="Arial" charset="0"/>
              </a:rPr>
              <a:t> </a:t>
            </a:r>
            <a:r>
              <a:rPr lang="en-US" sz="4000">
                <a:latin typeface="Arial" charset="0"/>
              </a:rPr>
              <a:t>is a process whereby an individual influences a group of individuals to achieve a common goal.</a:t>
            </a:r>
            <a:endParaRPr lang="en-US">
              <a:latin typeface="Arial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>
          <a:xfrm>
            <a:off x="806450" y="381000"/>
            <a:ext cx="7880350" cy="1143000"/>
          </a:xfrm>
        </p:spPr>
        <p:txBody>
          <a:bodyPr/>
          <a:lstStyle/>
          <a:p>
            <a:pPr eaLnBrk="1" hangingPunct="1"/>
            <a:r>
              <a:rPr lang="en-US" sz="4000">
                <a:latin typeface="Arial" charset="0"/>
              </a:rPr>
              <a:t>Components Central to the  Phenomenon of Leadership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209800"/>
            <a:ext cx="7543800" cy="15779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600">
                <a:latin typeface="Arial" charset="0"/>
              </a:rPr>
              <a:t> Is a process</a:t>
            </a:r>
          </a:p>
          <a:p>
            <a:pPr eaLnBrk="1" hangingPunct="1">
              <a:lnSpc>
                <a:spcPct val="90000"/>
              </a:lnSpc>
            </a:pPr>
            <a:r>
              <a:rPr lang="en-US" sz="2600">
                <a:latin typeface="Arial" charset="0"/>
              </a:rPr>
              <a:t> Involves influence</a:t>
            </a:r>
          </a:p>
          <a:p>
            <a:pPr eaLnBrk="1" hangingPunct="1">
              <a:lnSpc>
                <a:spcPct val="90000"/>
              </a:lnSpc>
            </a:pPr>
            <a:r>
              <a:rPr lang="en-US" sz="2600">
                <a:latin typeface="Arial" charset="0"/>
              </a:rPr>
              <a:t> Occurs within a group context</a:t>
            </a:r>
          </a:p>
          <a:p>
            <a:pPr eaLnBrk="1" hangingPunct="1">
              <a:lnSpc>
                <a:spcPct val="90000"/>
              </a:lnSpc>
            </a:pPr>
            <a:r>
              <a:rPr lang="en-US" sz="2600">
                <a:latin typeface="Arial" charset="0"/>
              </a:rPr>
              <a:t> Involves goal attainment</a:t>
            </a:r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762000" y="1676400"/>
            <a:ext cx="2667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3200" b="1" i="1">
                <a:solidFill>
                  <a:srgbClr val="003366"/>
                </a:solidFill>
                <a:latin typeface="Arial Rounded MT Bold" charset="0"/>
              </a:rPr>
              <a:t>Leadership</a:t>
            </a:r>
          </a:p>
        </p:txBody>
      </p:sp>
      <p:sp>
        <p:nvSpPr>
          <p:cNvPr id="1030" name="Text Box 5"/>
          <p:cNvSpPr txBox="1">
            <a:spLocks noChangeArrowheads="1"/>
          </p:cNvSpPr>
          <p:nvPr/>
        </p:nvSpPr>
        <p:spPr bwMode="auto">
          <a:xfrm>
            <a:off x="914400" y="4178300"/>
            <a:ext cx="2133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3200" b="1" i="1">
                <a:solidFill>
                  <a:srgbClr val="003366"/>
                </a:solidFill>
                <a:latin typeface="Arial Rounded MT Bold" charset="0"/>
              </a:rPr>
              <a:t>Leaders</a:t>
            </a:r>
          </a:p>
        </p:txBody>
      </p:sp>
      <p:sp>
        <p:nvSpPr>
          <p:cNvPr id="1031" name="Rectangle 6"/>
          <p:cNvSpPr>
            <a:spLocks noChangeArrowheads="1"/>
          </p:cNvSpPr>
          <p:nvPr/>
        </p:nvSpPr>
        <p:spPr bwMode="auto">
          <a:xfrm>
            <a:off x="990600" y="4800600"/>
            <a:ext cx="78486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buFont typeface="Wingdings" charset="0"/>
              <a:buChar char="Ø"/>
            </a:pPr>
            <a:r>
              <a:rPr lang="en-US" sz="2600">
                <a:latin typeface="Arial" charset="0"/>
              </a:rPr>
              <a:t> Are not above followers</a:t>
            </a:r>
          </a:p>
          <a:p>
            <a:pPr eaLnBrk="0" hangingPunct="0">
              <a:buFont typeface="Wingdings" charset="0"/>
              <a:buChar char="Ø"/>
            </a:pPr>
            <a:r>
              <a:rPr lang="en-US" sz="2600">
                <a:latin typeface="Arial" charset="0"/>
              </a:rPr>
              <a:t> Are not better than followers</a:t>
            </a:r>
          </a:p>
          <a:p>
            <a:pPr eaLnBrk="0" hangingPunct="0">
              <a:buFont typeface="Wingdings" charset="0"/>
              <a:buChar char="Ø"/>
            </a:pPr>
            <a:r>
              <a:rPr lang="en-US" sz="2600">
                <a:latin typeface="Arial" charset="0"/>
              </a:rPr>
              <a:t> Rather, an interactive relationship with followers</a:t>
            </a:r>
            <a:r>
              <a:rPr lang="en-US">
                <a:latin typeface="Arial" charset="0"/>
              </a:rPr>
              <a:t>  </a:t>
            </a:r>
          </a:p>
        </p:txBody>
      </p:sp>
      <p:graphicFrame>
        <p:nvGraphicFramePr>
          <p:cNvPr id="1026" name="Object 1024"/>
          <p:cNvGraphicFramePr>
            <a:graphicFrameLocks noChangeAspect="1"/>
          </p:cNvGraphicFramePr>
          <p:nvPr/>
        </p:nvGraphicFramePr>
        <p:xfrm>
          <a:off x="5867400" y="2971800"/>
          <a:ext cx="3276600" cy="2170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Clip" r:id="rId4" imgW="1380960" imgH="914400" progId="MS_ClipArt_Gallery.2">
                  <p:embed/>
                </p:oleObj>
              </mc:Choice>
              <mc:Fallback>
                <p:oleObj name="Clip" r:id="rId4" imgW="1380960" imgH="914400" progId="MS_ClipArt_Gallery.2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2971800"/>
                        <a:ext cx="3276600" cy="2170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609600"/>
            <a:ext cx="7924800" cy="12192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LEADERSHIP</a:t>
            </a:r>
            <a:br>
              <a:rPr lang="en-US">
                <a:latin typeface="Arial" charset="0"/>
              </a:rPr>
            </a:br>
            <a:r>
              <a:rPr lang="en-US">
                <a:latin typeface="Arial" charset="0"/>
              </a:rPr>
              <a:t>DESCRIBED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9600" y="2057400"/>
            <a:ext cx="8534400" cy="3810000"/>
          </a:xfrm>
        </p:spPr>
        <p:txBody>
          <a:bodyPr/>
          <a:lstStyle/>
          <a:p>
            <a:pPr algn="l" eaLnBrk="1" hangingPunct="1">
              <a:buFont typeface="Wingdings" charset="0"/>
              <a:buChar char="v"/>
            </a:pPr>
            <a:r>
              <a:rPr lang="en-US" sz="2800">
                <a:latin typeface="Arial" charset="0"/>
              </a:rPr>
              <a:t> Trait vs. Process Leadership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 sz="2800">
                <a:latin typeface="Arial" charset="0"/>
              </a:rPr>
              <a:t> Assigned vs. Emergent Leadership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 sz="2800">
                <a:latin typeface="Arial" charset="0"/>
              </a:rPr>
              <a:t> Leadership &amp; Power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 sz="2800">
                <a:latin typeface="Arial" charset="0"/>
              </a:rPr>
              <a:t> Leadership &amp; Coercion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 sz="2800">
                <a:latin typeface="Arial" charset="0"/>
              </a:rPr>
              <a:t> Leadership &amp; Management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8534400" cy="9144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Trait vs. Process Leadership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133600"/>
            <a:ext cx="3695700" cy="44196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Certain individuals have special innate characteristics or qualities that differentiate them from nonleaders. </a:t>
            </a:r>
          </a:p>
          <a:p>
            <a:pPr lvl="1" eaLnBrk="1" hangingPunct="1"/>
            <a:r>
              <a:rPr lang="en-US">
                <a:latin typeface="Arial" charset="0"/>
              </a:rPr>
              <a:t> Resides in </a:t>
            </a:r>
            <a:r>
              <a:rPr lang="en-US" i="1">
                <a:solidFill>
                  <a:srgbClr val="000099"/>
                </a:solidFill>
                <a:latin typeface="Arial" charset="0"/>
              </a:rPr>
              <a:t>select </a:t>
            </a:r>
            <a:r>
              <a:rPr lang="en-US">
                <a:latin typeface="Arial" charset="0"/>
              </a:rPr>
              <a:t>people</a:t>
            </a:r>
          </a:p>
          <a:p>
            <a:pPr lvl="1" eaLnBrk="1" hangingPunct="1"/>
            <a:r>
              <a:rPr lang="en-US">
                <a:latin typeface="Arial" charset="0"/>
              </a:rPr>
              <a:t> Restricted to those with inborn talent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33400" y="1524000"/>
            <a:ext cx="58610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3200" i="1">
                <a:solidFill>
                  <a:srgbClr val="003366"/>
                </a:solidFill>
                <a:latin typeface="Arial Rounded MT Bold" charset="0"/>
              </a:rPr>
              <a:t>Trait definition of leadership:</a:t>
            </a:r>
          </a:p>
        </p:txBody>
      </p:sp>
      <p:sp>
        <p:nvSpPr>
          <p:cNvPr id="8197" name="Rectangle 6"/>
          <p:cNvSpPr>
            <a:spLocks noChangeArrowheads="1"/>
          </p:cNvSpPr>
          <p:nvPr/>
        </p:nvSpPr>
        <p:spPr bwMode="auto">
          <a:xfrm>
            <a:off x="4419600" y="2133600"/>
            <a:ext cx="4343400" cy="4038600"/>
          </a:xfrm>
          <a:prstGeom prst="rect">
            <a:avLst/>
          </a:prstGeom>
          <a:solidFill>
            <a:schemeClr val="folHlink"/>
          </a:solidFill>
          <a:ln w="9525">
            <a:miter lim="800000"/>
            <a:headEnd/>
            <a:tailEnd/>
          </a:ln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pPr algn="ctr" eaLnBrk="0" hangingPunct="0"/>
            <a:endParaRPr lang="en-US">
              <a:solidFill>
                <a:schemeClr val="bg1"/>
              </a:solidFill>
              <a:latin typeface="Comic Sans MS" charset="0"/>
            </a:endParaRPr>
          </a:p>
        </p:txBody>
      </p:sp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6858000" y="2365375"/>
            <a:ext cx="1447800" cy="4667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b="1">
                <a:solidFill>
                  <a:schemeClr val="bg1"/>
                </a:solidFill>
                <a:latin typeface="Arial" charset="0"/>
              </a:rPr>
              <a:t>LEADER</a:t>
            </a:r>
          </a:p>
        </p:txBody>
      </p:sp>
      <p:sp>
        <p:nvSpPr>
          <p:cNvPr id="8199" name="Text Box 13"/>
          <p:cNvSpPr txBox="1">
            <a:spLocks noChangeArrowheads="1"/>
          </p:cNvSpPr>
          <p:nvPr/>
        </p:nvSpPr>
        <p:spPr bwMode="auto">
          <a:xfrm>
            <a:off x="6477000" y="5715000"/>
            <a:ext cx="2138363" cy="4667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b="1">
                <a:solidFill>
                  <a:schemeClr val="bg1"/>
                </a:solidFill>
                <a:latin typeface="Arial" charset="0"/>
              </a:rPr>
              <a:t>FOLLOWERS</a:t>
            </a:r>
          </a:p>
        </p:txBody>
      </p:sp>
      <p:sp>
        <p:nvSpPr>
          <p:cNvPr id="8200" name="Text Box 9"/>
          <p:cNvSpPr txBox="1">
            <a:spLocks noChangeArrowheads="1"/>
          </p:cNvSpPr>
          <p:nvPr/>
        </p:nvSpPr>
        <p:spPr bwMode="auto">
          <a:xfrm>
            <a:off x="4572000" y="3429000"/>
            <a:ext cx="1981200" cy="4667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b="1">
                <a:solidFill>
                  <a:schemeClr val="bg1"/>
                </a:solidFill>
                <a:latin typeface="Arial" charset="0"/>
              </a:rPr>
              <a:t>Leadership</a:t>
            </a:r>
          </a:p>
        </p:txBody>
      </p:sp>
      <p:sp>
        <p:nvSpPr>
          <p:cNvPr id="8201" name="Line 16"/>
          <p:cNvSpPr>
            <a:spLocks noChangeShapeType="1"/>
          </p:cNvSpPr>
          <p:nvPr/>
        </p:nvSpPr>
        <p:spPr bwMode="auto">
          <a:xfrm>
            <a:off x="5334000" y="3886200"/>
            <a:ext cx="0" cy="45720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02" name="Line 17"/>
          <p:cNvSpPr>
            <a:spLocks noChangeShapeType="1"/>
          </p:cNvSpPr>
          <p:nvPr/>
        </p:nvSpPr>
        <p:spPr bwMode="auto">
          <a:xfrm>
            <a:off x="5334000" y="4343400"/>
            <a:ext cx="129540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03" name="AutoShape 10"/>
          <p:cNvSpPr>
            <a:spLocks/>
          </p:cNvSpPr>
          <p:nvPr/>
        </p:nvSpPr>
        <p:spPr bwMode="auto">
          <a:xfrm>
            <a:off x="6629400" y="3048000"/>
            <a:ext cx="152400" cy="1828800"/>
          </a:xfrm>
          <a:prstGeom prst="leftBracket">
            <a:avLst>
              <a:gd name="adj" fmla="val 100000"/>
            </a:avLst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04" name="AutoShape 18"/>
          <p:cNvSpPr>
            <a:spLocks noChangeArrowheads="1"/>
          </p:cNvSpPr>
          <p:nvPr/>
        </p:nvSpPr>
        <p:spPr bwMode="auto">
          <a:xfrm>
            <a:off x="7239000" y="2895600"/>
            <a:ext cx="533400" cy="2743200"/>
          </a:xfrm>
          <a:prstGeom prst="downArrow">
            <a:avLst>
              <a:gd name="adj1" fmla="val 50000"/>
              <a:gd name="adj2" fmla="val 128571"/>
            </a:avLst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05" name="Text Box 8"/>
          <p:cNvSpPr txBox="1">
            <a:spLocks noChangeArrowheads="1"/>
          </p:cNvSpPr>
          <p:nvPr/>
        </p:nvSpPr>
        <p:spPr bwMode="auto">
          <a:xfrm>
            <a:off x="6781800" y="3117850"/>
            <a:ext cx="1905000" cy="16256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 sz="2000" b="1">
                <a:solidFill>
                  <a:schemeClr val="bg1"/>
                </a:solidFill>
                <a:latin typeface="Arial" charset="0"/>
              </a:rPr>
              <a:t> Height</a:t>
            </a:r>
          </a:p>
          <a:p>
            <a:pPr>
              <a:buFontTx/>
              <a:buChar char="•"/>
            </a:pPr>
            <a:r>
              <a:rPr lang="en-US" sz="2000" b="1">
                <a:solidFill>
                  <a:schemeClr val="bg1"/>
                </a:solidFill>
                <a:latin typeface="Arial" charset="0"/>
              </a:rPr>
              <a:t> Intelligence</a:t>
            </a:r>
          </a:p>
          <a:p>
            <a:pPr>
              <a:buFontTx/>
              <a:buChar char="•"/>
            </a:pPr>
            <a:r>
              <a:rPr lang="en-US" sz="2000" b="1">
                <a:solidFill>
                  <a:schemeClr val="bg1"/>
                </a:solidFill>
                <a:latin typeface="Arial" charset="0"/>
              </a:rPr>
              <a:t> Extroversion</a:t>
            </a:r>
          </a:p>
          <a:p>
            <a:pPr>
              <a:buFontTx/>
              <a:buChar char="•"/>
            </a:pPr>
            <a:r>
              <a:rPr lang="en-US" sz="2000" b="1">
                <a:solidFill>
                  <a:schemeClr val="bg1"/>
                </a:solidFill>
                <a:latin typeface="Arial" charset="0"/>
              </a:rPr>
              <a:t> Fluency</a:t>
            </a:r>
          </a:p>
          <a:p>
            <a:pPr>
              <a:buFontTx/>
              <a:buChar char="•"/>
            </a:pPr>
            <a:r>
              <a:rPr lang="en-US" sz="2000" b="1">
                <a:solidFill>
                  <a:schemeClr val="bg1"/>
                </a:solidFill>
                <a:latin typeface="Arial" charset="0"/>
              </a:rPr>
              <a:t> Other Traits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534400" cy="9906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Trait vs. Process Leadership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2438400"/>
            <a:ext cx="3695700" cy="4114800"/>
          </a:xfrm>
        </p:spPr>
        <p:txBody>
          <a:bodyPr/>
          <a:lstStyle/>
          <a:p>
            <a:pPr eaLnBrk="1" hangingPunct="1"/>
            <a:r>
              <a:rPr lang="en-US" sz="2400" b="1">
                <a:latin typeface="Arial" charset="0"/>
              </a:rPr>
              <a:t>Leadership</a:t>
            </a:r>
            <a:r>
              <a:rPr lang="en-US" sz="2400">
                <a:latin typeface="Arial" charset="0"/>
              </a:rPr>
              <a:t> is a property or set of properties possessed in varying degrees by different people (Jago, 1982).</a:t>
            </a:r>
          </a:p>
          <a:p>
            <a:pPr lvl="1" eaLnBrk="1" hangingPunct="1"/>
            <a:r>
              <a:rPr lang="en-US" sz="2000">
                <a:latin typeface="Arial" charset="0"/>
              </a:rPr>
              <a:t> Observed in leadership </a:t>
            </a:r>
            <a:r>
              <a:rPr lang="en-US" sz="2000" i="1">
                <a:solidFill>
                  <a:srgbClr val="000099"/>
                </a:solidFill>
                <a:latin typeface="Arial" charset="0"/>
              </a:rPr>
              <a:t>behaviors</a:t>
            </a:r>
          </a:p>
          <a:p>
            <a:pPr lvl="1" eaLnBrk="1" hangingPunct="1"/>
            <a:r>
              <a:rPr lang="en-US" sz="2000">
                <a:latin typeface="Arial" charset="0"/>
              </a:rPr>
              <a:t> Can be learned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81000" y="1600200"/>
            <a:ext cx="75152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3200" i="1">
                <a:solidFill>
                  <a:srgbClr val="003366"/>
                </a:solidFill>
                <a:latin typeface="Arial Rounded MT Bold" charset="0"/>
              </a:rPr>
              <a:t>The process definition of Leadership: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4724400" y="2438400"/>
            <a:ext cx="3886200" cy="3810000"/>
          </a:xfrm>
          <a:prstGeom prst="rect">
            <a:avLst/>
          </a:prstGeom>
          <a:solidFill>
            <a:schemeClr val="folHlink"/>
          </a:solidFill>
          <a:ln w="9525">
            <a:miter lim="800000"/>
            <a:headEnd/>
            <a:tailEnd/>
          </a:ln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pPr algn="ctr" eaLnBrk="0" hangingPunct="0"/>
            <a:endParaRPr lang="en-US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6705600" y="2736850"/>
            <a:ext cx="1447800" cy="4667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LEADER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4724400" y="3651250"/>
            <a:ext cx="1819275" cy="4667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Leadership</a:t>
            </a:r>
          </a:p>
        </p:txBody>
      </p:sp>
      <p:sp>
        <p:nvSpPr>
          <p:cNvPr id="9224" name="AutoShape 8"/>
          <p:cNvSpPr>
            <a:spLocks noChangeArrowheads="1"/>
          </p:cNvSpPr>
          <p:nvPr/>
        </p:nvSpPr>
        <p:spPr bwMode="auto">
          <a:xfrm>
            <a:off x="6781800" y="3352800"/>
            <a:ext cx="533400" cy="2286000"/>
          </a:xfrm>
          <a:prstGeom prst="downArrow">
            <a:avLst>
              <a:gd name="adj1" fmla="val 50000"/>
              <a:gd name="adj2" fmla="val 107143"/>
            </a:avLst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5" name="AutoShape 9"/>
          <p:cNvSpPr>
            <a:spLocks noChangeArrowheads="1"/>
          </p:cNvSpPr>
          <p:nvPr/>
        </p:nvSpPr>
        <p:spPr bwMode="auto">
          <a:xfrm flipV="1">
            <a:off x="7543800" y="3276600"/>
            <a:ext cx="533400" cy="2286000"/>
          </a:xfrm>
          <a:prstGeom prst="downArrow">
            <a:avLst>
              <a:gd name="adj1" fmla="val 50000"/>
              <a:gd name="adj2" fmla="val 107143"/>
            </a:avLst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6" name="Line 10"/>
          <p:cNvSpPr>
            <a:spLocks noChangeShapeType="1"/>
          </p:cNvSpPr>
          <p:nvPr/>
        </p:nvSpPr>
        <p:spPr bwMode="auto">
          <a:xfrm>
            <a:off x="5334000" y="4114800"/>
            <a:ext cx="0" cy="45720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7" name="Line 11"/>
          <p:cNvSpPr>
            <a:spLocks noChangeShapeType="1"/>
          </p:cNvSpPr>
          <p:nvPr/>
        </p:nvSpPr>
        <p:spPr bwMode="auto">
          <a:xfrm>
            <a:off x="5334000" y="4572000"/>
            <a:ext cx="114300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6400800" y="4260850"/>
            <a:ext cx="1954213" cy="4667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(Interaction)</a:t>
            </a:r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6324600" y="5632450"/>
            <a:ext cx="2138363" cy="4667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FOLLOWERS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8382000" cy="762000"/>
          </a:xfrm>
        </p:spPr>
        <p:txBody>
          <a:bodyPr/>
          <a:lstStyle/>
          <a:p>
            <a:pPr eaLnBrk="1" hangingPunct="1"/>
            <a:r>
              <a:rPr lang="en-US" sz="3600">
                <a:latin typeface="Arial" charset="0"/>
              </a:rPr>
              <a:t>Assigned vs. Emergent Leadership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71500" y="2133600"/>
            <a:ext cx="3695700" cy="41148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Leadership based on occupying a position within an organization</a:t>
            </a:r>
          </a:p>
          <a:p>
            <a:pPr lvl="1" eaLnBrk="1" hangingPunct="1"/>
            <a:r>
              <a:rPr lang="en-US">
                <a:latin typeface="Arial" charset="0"/>
              </a:rPr>
              <a:t> Team leaders</a:t>
            </a:r>
          </a:p>
          <a:p>
            <a:pPr lvl="1" eaLnBrk="1" hangingPunct="1"/>
            <a:r>
              <a:rPr lang="en-US">
                <a:latin typeface="Arial" charset="0"/>
              </a:rPr>
              <a:t> Plant managers</a:t>
            </a:r>
          </a:p>
          <a:p>
            <a:pPr lvl="1" eaLnBrk="1" hangingPunct="1"/>
            <a:r>
              <a:rPr lang="en-US">
                <a:latin typeface="Arial" charset="0"/>
              </a:rPr>
              <a:t> Department heads</a:t>
            </a:r>
          </a:p>
          <a:p>
            <a:pPr lvl="1" eaLnBrk="1" hangingPunct="1"/>
            <a:r>
              <a:rPr lang="en-US">
                <a:latin typeface="Arial" charset="0"/>
              </a:rPr>
              <a:t> Directors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419600" y="2133600"/>
            <a:ext cx="4572000" cy="4724400"/>
          </a:xfrm>
        </p:spPr>
        <p:txBody>
          <a:bodyPr/>
          <a:lstStyle/>
          <a:p>
            <a:pPr eaLnBrk="1" hangingPunct="1"/>
            <a:r>
              <a:rPr lang="en-US" sz="2400">
                <a:latin typeface="Arial" charset="0"/>
              </a:rPr>
              <a:t> An individual perceived by others as the most influential member of a group or organization regardless of the individual</a:t>
            </a:r>
            <a:r>
              <a:rPr lang="ja-JP" altLang="en-US" sz="2400">
                <a:latin typeface="Arial" charset="0"/>
              </a:rPr>
              <a:t>’</a:t>
            </a:r>
            <a:r>
              <a:rPr lang="en-US" sz="2400">
                <a:latin typeface="Arial" charset="0"/>
              </a:rPr>
              <a:t>s title</a:t>
            </a:r>
          </a:p>
          <a:p>
            <a:pPr lvl="1" eaLnBrk="1" hangingPunct="1"/>
            <a:r>
              <a:rPr lang="en-US" sz="2000">
                <a:latin typeface="Arial" charset="0"/>
              </a:rPr>
              <a:t>Emerges over time through communication behaviors</a:t>
            </a:r>
          </a:p>
          <a:p>
            <a:pPr lvl="2" eaLnBrk="1" hangingPunct="1"/>
            <a:r>
              <a:rPr lang="en-US">
                <a:latin typeface="Arial" charset="0"/>
              </a:rPr>
              <a:t>Verbal involvement</a:t>
            </a:r>
          </a:p>
          <a:p>
            <a:pPr lvl="2" eaLnBrk="1" hangingPunct="1"/>
            <a:r>
              <a:rPr lang="en-US">
                <a:latin typeface="Arial" charset="0"/>
              </a:rPr>
              <a:t>Being informed</a:t>
            </a:r>
          </a:p>
          <a:p>
            <a:pPr lvl="2" eaLnBrk="1" hangingPunct="1"/>
            <a:r>
              <a:rPr lang="en-US">
                <a:latin typeface="Arial" charset="0"/>
              </a:rPr>
              <a:t>Seeking others</a:t>
            </a:r>
            <a:r>
              <a:rPr lang="ja-JP" altLang="en-US">
                <a:latin typeface="Arial" charset="0"/>
              </a:rPr>
              <a:t>’</a:t>
            </a:r>
            <a:r>
              <a:rPr lang="en-US">
                <a:latin typeface="Arial" charset="0"/>
              </a:rPr>
              <a:t> opinions</a:t>
            </a:r>
          </a:p>
          <a:p>
            <a:pPr lvl="2" eaLnBrk="1" hangingPunct="1"/>
            <a:r>
              <a:rPr lang="en-US">
                <a:latin typeface="Arial" charset="0"/>
              </a:rPr>
              <a:t>Being firm but not rigid</a:t>
            </a:r>
          </a:p>
          <a:p>
            <a:pPr lvl="2" eaLnBrk="1" hangingPunct="1"/>
            <a:endParaRPr lang="en-US">
              <a:latin typeface="Arial" charset="0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333500" y="1447800"/>
            <a:ext cx="2057400" cy="4572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>
                <a:solidFill>
                  <a:schemeClr val="bg1"/>
                </a:solidFill>
                <a:latin typeface="Arial Rounded MT Bold" pitchFamily="34" charset="0"/>
                <a:ea typeface="+mn-ea"/>
              </a:rPr>
              <a:t>Assigned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5715000" y="1447800"/>
            <a:ext cx="2057400" cy="4572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>
                <a:solidFill>
                  <a:schemeClr val="bg1"/>
                </a:solidFill>
                <a:latin typeface="Arial Rounded MT Bold" pitchFamily="34" charset="0"/>
                <a:ea typeface="+mn-ea"/>
              </a:rPr>
              <a:t>Emergent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81000"/>
            <a:ext cx="8534400" cy="9144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Leadership &amp; Power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2209800"/>
            <a:ext cx="4191000" cy="41148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The capacity or potential to influence.</a:t>
            </a:r>
          </a:p>
          <a:p>
            <a:pPr lvl="1" eaLnBrk="1" hangingPunct="1"/>
            <a:r>
              <a:rPr lang="en-US">
                <a:latin typeface="Arial" charset="0"/>
              </a:rPr>
              <a:t>Ability to affect others</a:t>
            </a:r>
            <a:r>
              <a:rPr lang="ja-JP" altLang="en-US">
                <a:latin typeface="Arial" charset="0"/>
              </a:rPr>
              <a:t>’</a:t>
            </a:r>
            <a:r>
              <a:rPr lang="en-US">
                <a:latin typeface="Arial" charset="0"/>
              </a:rPr>
              <a:t> beliefs, attitudes &amp; actions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953000" y="2438400"/>
            <a:ext cx="3048000" cy="3124200"/>
          </a:xfrm>
        </p:spPr>
        <p:txBody>
          <a:bodyPr/>
          <a:lstStyle/>
          <a:p>
            <a:pPr eaLnBrk="1" hangingPunct="1">
              <a:spcBef>
                <a:spcPct val="40000"/>
              </a:spcBef>
              <a:buClr>
                <a:srgbClr val="000099"/>
              </a:buClr>
            </a:pPr>
            <a:r>
              <a:rPr lang="en-US">
                <a:latin typeface="Arial" charset="0"/>
              </a:rPr>
              <a:t> </a:t>
            </a:r>
            <a:r>
              <a:rPr lang="en-US" b="1">
                <a:solidFill>
                  <a:schemeClr val="tx2"/>
                </a:solidFill>
                <a:latin typeface="Arial" charset="0"/>
              </a:rPr>
              <a:t>Referent</a:t>
            </a:r>
          </a:p>
          <a:p>
            <a:pPr eaLnBrk="1" hangingPunct="1">
              <a:spcBef>
                <a:spcPct val="40000"/>
              </a:spcBef>
              <a:buClr>
                <a:srgbClr val="000099"/>
              </a:buClr>
            </a:pPr>
            <a:r>
              <a:rPr lang="en-US" b="1">
                <a:solidFill>
                  <a:schemeClr val="tx2"/>
                </a:solidFill>
                <a:latin typeface="Arial" charset="0"/>
              </a:rPr>
              <a:t> Expert</a:t>
            </a:r>
          </a:p>
          <a:p>
            <a:pPr eaLnBrk="1" hangingPunct="1">
              <a:spcBef>
                <a:spcPct val="40000"/>
              </a:spcBef>
              <a:buClr>
                <a:srgbClr val="000099"/>
              </a:buClr>
            </a:pPr>
            <a:r>
              <a:rPr lang="en-US" b="1">
                <a:solidFill>
                  <a:schemeClr val="tx2"/>
                </a:solidFill>
                <a:latin typeface="Arial" charset="0"/>
              </a:rPr>
              <a:t> Legitimate</a:t>
            </a:r>
          </a:p>
          <a:p>
            <a:pPr eaLnBrk="1" hangingPunct="1">
              <a:spcBef>
                <a:spcPct val="40000"/>
              </a:spcBef>
              <a:buClr>
                <a:srgbClr val="000099"/>
              </a:buClr>
            </a:pPr>
            <a:r>
              <a:rPr lang="en-US" b="1">
                <a:solidFill>
                  <a:schemeClr val="tx2"/>
                </a:solidFill>
                <a:latin typeface="Arial" charset="0"/>
              </a:rPr>
              <a:t> Reward</a:t>
            </a:r>
          </a:p>
          <a:p>
            <a:pPr eaLnBrk="1" hangingPunct="1">
              <a:spcBef>
                <a:spcPct val="40000"/>
              </a:spcBef>
              <a:buClr>
                <a:srgbClr val="000099"/>
              </a:buClr>
            </a:pPr>
            <a:r>
              <a:rPr lang="en-US" b="1">
                <a:solidFill>
                  <a:schemeClr val="tx2"/>
                </a:solidFill>
                <a:latin typeface="Arial" charset="0"/>
              </a:rPr>
              <a:t> Coercive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371600" y="1600200"/>
            <a:ext cx="2057400" cy="4572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>
                <a:solidFill>
                  <a:schemeClr val="bg1"/>
                </a:solidFill>
                <a:latin typeface="Arial Rounded MT Bold" pitchFamily="34" charset="0"/>
                <a:ea typeface="+mn-ea"/>
              </a:rPr>
              <a:t>Power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4724400" y="1524000"/>
            <a:ext cx="3657600" cy="8223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>
                <a:solidFill>
                  <a:schemeClr val="bg1"/>
                </a:solidFill>
                <a:latin typeface="Arial Rounded MT Bold" pitchFamily="34" charset="0"/>
                <a:ea typeface="+mn-ea"/>
              </a:rPr>
              <a:t>Bases of Social Power</a:t>
            </a:r>
          </a:p>
          <a:p>
            <a:pPr algn="ctr" eaLnBrk="0" hangingPunct="0">
              <a:defRPr/>
            </a:pPr>
            <a:r>
              <a:rPr lang="en-US">
                <a:solidFill>
                  <a:schemeClr val="bg1"/>
                </a:solidFill>
                <a:latin typeface="Arial Rounded MT Bold" pitchFamily="34" charset="0"/>
                <a:ea typeface="+mn-ea"/>
              </a:rPr>
              <a:t>French &amp; Raven (1959)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381000" y="4876800"/>
            <a:ext cx="4495800" cy="1398588"/>
          </a:xfrm>
          <a:prstGeom prst="rect">
            <a:avLst/>
          </a:prstGeom>
          <a:noFill/>
          <a:ln w="25400">
            <a:solidFill>
              <a:srgbClr val="33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2800" b="1">
                <a:solidFill>
                  <a:schemeClr val="accent2"/>
                </a:solidFill>
                <a:latin typeface="Arial" charset="0"/>
              </a:rPr>
              <a:t>Power is a relational concern for both leaders and followers.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534400" cy="9144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Leadership &amp; Power</a:t>
            </a:r>
          </a:p>
        </p:txBody>
      </p:sp>
      <p:sp>
        <p:nvSpPr>
          <p:cNvPr id="12291" name="Rectangle 1033"/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2209800"/>
            <a:ext cx="8305800" cy="4648200"/>
          </a:xfrm>
          <a:noFill/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>
                <a:solidFill>
                  <a:srgbClr val="2E3E91"/>
                </a:solidFill>
                <a:latin typeface="Arial" charset="0"/>
              </a:rPr>
              <a:t>REFERENT POWER – </a:t>
            </a:r>
            <a:r>
              <a:rPr lang="en-US" sz="2400">
                <a:solidFill>
                  <a:srgbClr val="211D1E"/>
                </a:solidFill>
                <a:latin typeface="Arial" charset="0"/>
              </a:rPr>
              <a:t>Based on followers</a:t>
            </a:r>
            <a:r>
              <a:rPr lang="ja-JP" altLang="en-US" sz="2400">
                <a:solidFill>
                  <a:srgbClr val="211D1E"/>
                </a:solidFill>
                <a:latin typeface="Arial" charset="0"/>
              </a:rPr>
              <a:t>’</a:t>
            </a:r>
            <a:r>
              <a:rPr lang="en-US" sz="2400">
                <a:solidFill>
                  <a:srgbClr val="211D1E"/>
                </a:solidFill>
                <a:latin typeface="Arial" charset="0"/>
              </a:rPr>
              <a:t> identification and liking for the leader.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>
                <a:solidFill>
                  <a:srgbClr val="211D1E"/>
                </a:solidFill>
                <a:latin typeface="Arial" charset="0"/>
              </a:rPr>
              <a:t>ex. A teacher who is adored by students has referent power. 	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sz="2400">
                <a:solidFill>
                  <a:srgbClr val="2E3E91"/>
                </a:solidFill>
                <a:latin typeface="Arial" charset="0"/>
              </a:rPr>
              <a:t>EXPERT POWER – </a:t>
            </a:r>
            <a:r>
              <a:rPr lang="en-US" sz="2400">
                <a:solidFill>
                  <a:srgbClr val="211D1E"/>
                </a:solidFill>
                <a:latin typeface="Arial" charset="0"/>
              </a:rPr>
              <a:t>Based on followers</a:t>
            </a:r>
            <a:r>
              <a:rPr lang="ja-JP" altLang="en-US" sz="2400">
                <a:solidFill>
                  <a:srgbClr val="211D1E"/>
                </a:solidFill>
                <a:latin typeface="Arial" charset="0"/>
              </a:rPr>
              <a:t>’</a:t>
            </a:r>
            <a:r>
              <a:rPr lang="en-US" sz="2400">
                <a:solidFill>
                  <a:srgbClr val="211D1E"/>
                </a:solidFill>
                <a:latin typeface="Arial" charset="0"/>
              </a:rPr>
              <a:t> perceptions of the leader</a:t>
            </a:r>
            <a:r>
              <a:rPr lang="ja-JP" altLang="en-US" sz="2400">
                <a:solidFill>
                  <a:srgbClr val="211D1E"/>
                </a:solidFill>
                <a:latin typeface="Arial" charset="0"/>
              </a:rPr>
              <a:t>’</a:t>
            </a:r>
            <a:r>
              <a:rPr lang="en-US" sz="2400">
                <a:solidFill>
                  <a:srgbClr val="211D1E"/>
                </a:solidFill>
                <a:latin typeface="Arial" charset="0"/>
              </a:rPr>
              <a:t>s competence. </a:t>
            </a:r>
          </a:p>
          <a:p>
            <a:pPr lvl="1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sz="2000">
                <a:solidFill>
                  <a:srgbClr val="211D1E"/>
                </a:solidFill>
                <a:latin typeface="Arial" charset="0"/>
              </a:rPr>
              <a:t>ex. A tour guide who is knowledgeable about a foreign country has expert power.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sz="2400">
                <a:solidFill>
                  <a:srgbClr val="2E3E91"/>
                </a:solidFill>
                <a:latin typeface="Arial" charset="0"/>
              </a:rPr>
              <a:t>LEGITIMATE POWER – </a:t>
            </a:r>
            <a:r>
              <a:rPr lang="en-US" sz="2400">
                <a:solidFill>
                  <a:srgbClr val="211D1E"/>
                </a:solidFill>
                <a:latin typeface="Arial" charset="0"/>
              </a:rPr>
              <a:t>Associated with having status or formal job authority. 	</a:t>
            </a:r>
          </a:p>
          <a:p>
            <a:pPr lvl="1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sz="2000">
                <a:solidFill>
                  <a:srgbClr val="211D1E"/>
                </a:solidFill>
                <a:latin typeface="Arial" charset="0"/>
              </a:rPr>
              <a:t>ex. A judge who administers sentences in the courtroom exhibits legitimate power</a:t>
            </a:r>
            <a:r>
              <a:rPr lang="en-US">
                <a:latin typeface="Arial" charset="0"/>
              </a:rPr>
              <a:t>  </a:t>
            </a:r>
          </a:p>
        </p:txBody>
      </p:sp>
      <p:sp>
        <p:nvSpPr>
          <p:cNvPr id="50180" name="Rectangle 1028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" y="1371600"/>
            <a:ext cx="4876800" cy="762000"/>
          </a:xfrm>
          <a:solidFill>
            <a:schemeClr val="bg1"/>
          </a:solidFill>
          <a:ln w="25400">
            <a:solidFill>
              <a:srgbClr val="333399"/>
            </a:solidFill>
            <a:miter lim="800000"/>
            <a:headEnd/>
            <a:tailEnd/>
          </a:ln>
          <a:effectLst>
            <a:outerShdw blurRad="63500" dist="125724" dir="13500000" algn="ctr" rotWithShape="0">
              <a:srgbClr val="003366"/>
            </a:outerShdw>
          </a:effectLst>
        </p:spPr>
        <p:txBody>
          <a:bodyPr/>
          <a:lstStyle/>
          <a:p>
            <a:pPr eaLnBrk="1" hangingPunct="1">
              <a:spcBef>
                <a:spcPct val="40000"/>
              </a:spcBef>
              <a:buClr>
                <a:srgbClr val="000099"/>
              </a:buClr>
              <a:buFont typeface="Wingdings" pitchFamily="2" charset="2"/>
              <a:buNone/>
              <a:defRPr/>
            </a:pPr>
            <a:r>
              <a:rPr lang="en-US" sz="3600" b="1" i="1" smtClean="0">
                <a:solidFill>
                  <a:srgbClr val="666699"/>
                </a:solidFill>
                <a:ea typeface="+mn-ea"/>
              </a:rPr>
              <a:t>Five Bases of Power</a:t>
            </a:r>
            <a:endParaRPr lang="en-US" smtClean="0">
              <a:ea typeface="+mn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050"/>
          <p:cNvSpPr>
            <a:spLocks noGrp="1" noChangeArrowheads="1"/>
          </p:cNvSpPr>
          <p:nvPr>
            <p:ph type="title"/>
          </p:nvPr>
        </p:nvSpPr>
        <p:spPr>
          <a:xfrm>
            <a:off x="228600" y="533400"/>
            <a:ext cx="8534400" cy="9144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Leadership &amp; Power</a:t>
            </a:r>
          </a:p>
        </p:txBody>
      </p:sp>
      <p:sp>
        <p:nvSpPr>
          <p:cNvPr id="13315" name="Rectangle 205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895600"/>
            <a:ext cx="8305800" cy="3581400"/>
          </a:xfrm>
          <a:noFill/>
        </p:spPr>
        <p:txBody>
          <a:bodyPr/>
          <a:lstStyle/>
          <a:p>
            <a:pPr eaLnBrk="1" hangingPunct="1"/>
            <a:r>
              <a:rPr lang="en-US" sz="2400">
                <a:solidFill>
                  <a:srgbClr val="2E3E91"/>
                </a:solidFill>
                <a:latin typeface="Arial" charset="0"/>
              </a:rPr>
              <a:t>REWARD POWER – </a:t>
            </a:r>
            <a:r>
              <a:rPr lang="en-US" sz="2400">
                <a:solidFill>
                  <a:srgbClr val="211D1E"/>
                </a:solidFill>
                <a:latin typeface="Arial" charset="0"/>
              </a:rPr>
              <a:t>Derived from having the capacity to provide rewards to others.  </a:t>
            </a:r>
          </a:p>
          <a:p>
            <a:pPr lvl="1" eaLnBrk="1" hangingPunct="1"/>
            <a:r>
              <a:rPr lang="en-US" sz="2000">
                <a:solidFill>
                  <a:srgbClr val="211D1E"/>
                </a:solidFill>
                <a:latin typeface="Arial" charset="0"/>
              </a:rPr>
              <a:t>ex. A supervisor who gives rewards to employees who work hard is using reward power. 	</a:t>
            </a:r>
          </a:p>
          <a:p>
            <a:pPr eaLnBrk="1" hangingPunct="1">
              <a:spcBef>
                <a:spcPct val="50000"/>
              </a:spcBef>
            </a:pPr>
            <a:r>
              <a:rPr lang="en-US" sz="2400">
                <a:solidFill>
                  <a:srgbClr val="2E3E91"/>
                </a:solidFill>
                <a:latin typeface="Arial" charset="0"/>
              </a:rPr>
              <a:t>COERCIVE POWER – </a:t>
            </a:r>
            <a:r>
              <a:rPr lang="en-US" sz="2400">
                <a:solidFill>
                  <a:srgbClr val="211D1E"/>
                </a:solidFill>
                <a:latin typeface="Arial" charset="0"/>
              </a:rPr>
              <a:t>Derived from having the capacity to penalize or punish others. 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sz="2000">
                <a:solidFill>
                  <a:srgbClr val="211D1E"/>
                </a:solidFill>
                <a:latin typeface="Arial" charset="0"/>
              </a:rPr>
              <a:t>ex. A coach who sits players on the bench for being late to practice is using coercive power.</a:t>
            </a:r>
          </a:p>
        </p:txBody>
      </p:sp>
      <p:sp>
        <p:nvSpPr>
          <p:cNvPr id="52231" name="Rectangle 2055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" y="1752600"/>
            <a:ext cx="4876800" cy="762000"/>
          </a:xfrm>
          <a:solidFill>
            <a:schemeClr val="bg1"/>
          </a:solidFill>
          <a:ln w="25400">
            <a:solidFill>
              <a:srgbClr val="333399"/>
            </a:solidFill>
            <a:miter lim="800000"/>
            <a:headEnd/>
            <a:tailEnd/>
          </a:ln>
          <a:effectLst>
            <a:outerShdw blurRad="63500" dist="125724" dir="13500000" algn="ctr" rotWithShape="0">
              <a:srgbClr val="003366"/>
            </a:outerShdw>
          </a:effectLst>
        </p:spPr>
        <p:txBody>
          <a:bodyPr/>
          <a:lstStyle/>
          <a:p>
            <a:pPr eaLnBrk="1" hangingPunct="1">
              <a:spcBef>
                <a:spcPct val="40000"/>
              </a:spcBef>
              <a:buClr>
                <a:srgbClr val="000099"/>
              </a:buClr>
              <a:buFont typeface="Wingdings" pitchFamily="2" charset="2"/>
              <a:buNone/>
              <a:defRPr/>
            </a:pPr>
            <a:r>
              <a:rPr lang="en-US" sz="3600" b="1" i="1" smtClean="0">
                <a:solidFill>
                  <a:srgbClr val="666699"/>
                </a:solidFill>
                <a:ea typeface="+mn-ea"/>
              </a:rPr>
              <a:t>Five Bases of Power</a:t>
            </a:r>
            <a:endParaRPr lang="en-US" smtClean="0">
              <a:ea typeface="+mn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228600" y="381000"/>
            <a:ext cx="8534400" cy="9144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Leadership &amp; Power</a:t>
            </a:r>
          </a:p>
        </p:txBody>
      </p:sp>
      <p:sp>
        <p:nvSpPr>
          <p:cNvPr id="14339" name="Rectangle 1027"/>
          <p:cNvSpPr>
            <a:spLocks noGrp="1" noChangeArrowheads="1"/>
          </p:cNvSpPr>
          <p:nvPr>
            <p:ph type="body" sz="half" idx="2"/>
          </p:nvPr>
        </p:nvSpPr>
        <p:spPr>
          <a:xfrm>
            <a:off x="4800600" y="3124200"/>
            <a:ext cx="3505200" cy="3124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40000"/>
              </a:spcBef>
              <a:buClr>
                <a:srgbClr val="000099"/>
              </a:buClr>
            </a:pPr>
            <a:r>
              <a:rPr lang="en-US" b="1">
                <a:solidFill>
                  <a:srgbClr val="000066"/>
                </a:solidFill>
                <a:latin typeface="Arial" charset="0"/>
              </a:rPr>
              <a:t>Power is influence derived from being seen as likable &amp; knowledgeable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Clr>
                <a:srgbClr val="000099"/>
              </a:buClr>
            </a:pPr>
            <a:r>
              <a:rPr lang="en-US" sz="2800">
                <a:latin typeface="Arial" charset="0"/>
              </a:rPr>
              <a:t> </a:t>
            </a:r>
            <a:r>
              <a:rPr lang="en-US" sz="2800" b="1">
                <a:solidFill>
                  <a:schemeClr val="tx2"/>
                </a:solidFill>
                <a:latin typeface="Arial" charset="0"/>
              </a:rPr>
              <a:t>Referent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Clr>
                <a:srgbClr val="000099"/>
              </a:buClr>
            </a:pPr>
            <a:r>
              <a:rPr lang="en-US" sz="2800" b="1">
                <a:solidFill>
                  <a:schemeClr val="tx2"/>
                </a:solidFill>
                <a:latin typeface="Arial" charset="0"/>
              </a:rPr>
              <a:t> Expert</a:t>
            </a:r>
          </a:p>
        </p:txBody>
      </p:sp>
      <p:sp>
        <p:nvSpPr>
          <p:cNvPr id="48132" name="Text Box 1028"/>
          <p:cNvSpPr txBox="1">
            <a:spLocks noChangeArrowheads="1"/>
          </p:cNvSpPr>
          <p:nvPr/>
        </p:nvSpPr>
        <p:spPr bwMode="auto">
          <a:xfrm>
            <a:off x="914400" y="2362200"/>
            <a:ext cx="2667000" cy="4572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>
                <a:solidFill>
                  <a:schemeClr val="bg1"/>
                </a:solidFill>
                <a:latin typeface="Arial Rounded MT Bold" pitchFamily="34" charset="0"/>
                <a:ea typeface="+mn-ea"/>
              </a:rPr>
              <a:t>Position Power</a:t>
            </a:r>
          </a:p>
        </p:txBody>
      </p:sp>
      <p:sp>
        <p:nvSpPr>
          <p:cNvPr id="48133" name="Text Box 1029"/>
          <p:cNvSpPr txBox="1">
            <a:spLocks noChangeArrowheads="1"/>
          </p:cNvSpPr>
          <p:nvPr/>
        </p:nvSpPr>
        <p:spPr bwMode="auto">
          <a:xfrm>
            <a:off x="4876800" y="2362200"/>
            <a:ext cx="2819400" cy="4572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>
                <a:solidFill>
                  <a:schemeClr val="bg1"/>
                </a:solidFill>
                <a:latin typeface="Arial Rounded MT Bold" pitchFamily="34" charset="0"/>
                <a:ea typeface="+mn-ea"/>
              </a:rPr>
              <a:t>Personal Power</a:t>
            </a:r>
          </a:p>
        </p:txBody>
      </p:sp>
      <p:sp>
        <p:nvSpPr>
          <p:cNvPr id="14342" name="Rectangle 1030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124200"/>
            <a:ext cx="3429000" cy="3276600"/>
          </a:xfrm>
          <a:noFill/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Clr>
                <a:srgbClr val="000099"/>
              </a:buClr>
            </a:pPr>
            <a:r>
              <a:rPr lang="en-US" sz="2400" b="1">
                <a:solidFill>
                  <a:srgbClr val="000066"/>
                </a:solidFill>
                <a:latin typeface="Arial" charset="0"/>
              </a:rPr>
              <a:t>Power derived from office or rank in an organization</a:t>
            </a:r>
            <a:r>
              <a:rPr lang="en-US" sz="2400" b="1">
                <a:latin typeface="Arial" charset="0"/>
              </a:rPr>
              <a:t> </a:t>
            </a:r>
          </a:p>
          <a:p>
            <a:pPr lvl="1" eaLnBrk="1" hangingPunct="1">
              <a:spcBef>
                <a:spcPct val="40000"/>
              </a:spcBef>
              <a:buClr>
                <a:srgbClr val="000099"/>
              </a:buClr>
            </a:pPr>
            <a:r>
              <a:rPr lang="en-US" b="1">
                <a:solidFill>
                  <a:schemeClr val="tx2"/>
                </a:solidFill>
                <a:latin typeface="Arial" charset="0"/>
              </a:rPr>
              <a:t>Legitimate</a:t>
            </a:r>
          </a:p>
          <a:p>
            <a:pPr lvl="1" eaLnBrk="1" hangingPunct="1">
              <a:spcBef>
                <a:spcPct val="40000"/>
              </a:spcBef>
              <a:buClr>
                <a:srgbClr val="000099"/>
              </a:buClr>
            </a:pPr>
            <a:r>
              <a:rPr lang="en-US" b="1">
                <a:solidFill>
                  <a:schemeClr val="tx2"/>
                </a:solidFill>
                <a:latin typeface="Arial" charset="0"/>
              </a:rPr>
              <a:t> Reward</a:t>
            </a:r>
          </a:p>
          <a:p>
            <a:pPr lvl="1" eaLnBrk="1" hangingPunct="1">
              <a:spcBef>
                <a:spcPct val="40000"/>
              </a:spcBef>
              <a:buClr>
                <a:srgbClr val="000099"/>
              </a:buClr>
            </a:pPr>
            <a:r>
              <a:rPr lang="en-US" b="1">
                <a:solidFill>
                  <a:schemeClr val="tx2"/>
                </a:solidFill>
                <a:latin typeface="Arial" charset="0"/>
              </a:rPr>
              <a:t>Coercive</a:t>
            </a:r>
          </a:p>
        </p:txBody>
      </p:sp>
      <p:sp>
        <p:nvSpPr>
          <p:cNvPr id="14343" name="Rectangle 1031"/>
          <p:cNvSpPr>
            <a:spLocks noChangeArrowheads="1"/>
          </p:cNvSpPr>
          <p:nvPr/>
        </p:nvSpPr>
        <p:spPr bwMode="auto">
          <a:xfrm>
            <a:off x="1295400" y="1524000"/>
            <a:ext cx="6553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40000"/>
              </a:spcBef>
              <a:buClr>
                <a:srgbClr val="000099"/>
              </a:buClr>
              <a:buFont typeface="Wingdings" charset="0"/>
              <a:buNone/>
            </a:pPr>
            <a:r>
              <a:rPr lang="en-US" sz="3600" b="1" i="1">
                <a:solidFill>
                  <a:srgbClr val="333399"/>
                </a:solidFill>
                <a:latin typeface="Arial" charset="0"/>
              </a:rPr>
              <a:t>Types and Bases of Power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772400" cy="6858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Leadership &amp; Coercion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2209800"/>
            <a:ext cx="3810000" cy="4114800"/>
          </a:xfrm>
        </p:spPr>
        <p:txBody>
          <a:bodyPr/>
          <a:lstStyle/>
          <a:p>
            <a:pPr eaLnBrk="1" hangingPunct="1">
              <a:spcAft>
                <a:spcPct val="15000"/>
              </a:spcAft>
            </a:pPr>
            <a:r>
              <a:rPr lang="en-US" sz="2400">
                <a:solidFill>
                  <a:srgbClr val="000066"/>
                </a:solidFill>
                <a:latin typeface="Arial" charset="0"/>
              </a:rPr>
              <a:t>Use of force to effect change</a:t>
            </a:r>
          </a:p>
          <a:p>
            <a:pPr eaLnBrk="1" hangingPunct="1">
              <a:spcAft>
                <a:spcPct val="15000"/>
              </a:spcAft>
            </a:pPr>
            <a:r>
              <a:rPr lang="en-US" sz="2400">
                <a:solidFill>
                  <a:srgbClr val="000066"/>
                </a:solidFill>
                <a:latin typeface="Arial" charset="0"/>
              </a:rPr>
              <a:t>Influencing others to do something via manipulation of rewards and penalties in the work environment</a:t>
            </a:r>
          </a:p>
          <a:p>
            <a:pPr eaLnBrk="1" hangingPunct="1">
              <a:spcAft>
                <a:spcPct val="15000"/>
              </a:spcAft>
            </a:pPr>
            <a:r>
              <a:rPr lang="en-US" sz="2400">
                <a:solidFill>
                  <a:srgbClr val="000066"/>
                </a:solidFill>
                <a:latin typeface="Arial" charset="0"/>
              </a:rPr>
              <a:t>Use of threats, punishments, &amp; negative rewards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029200" y="2286000"/>
            <a:ext cx="2984500" cy="1752600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>
                <a:solidFill>
                  <a:schemeClr val="tx2"/>
                </a:solidFill>
                <a:latin typeface="Arial" charset="0"/>
              </a:rPr>
              <a:t>Adolf Hitler</a:t>
            </a:r>
          </a:p>
          <a:p>
            <a:pPr eaLnBrk="1" hangingPunct="1">
              <a:spcBef>
                <a:spcPct val="40000"/>
              </a:spcBef>
            </a:pPr>
            <a:r>
              <a:rPr lang="en-US">
                <a:solidFill>
                  <a:schemeClr val="tx2"/>
                </a:solidFill>
                <a:latin typeface="Arial" charset="0"/>
              </a:rPr>
              <a:t>Jim Jones</a:t>
            </a:r>
          </a:p>
          <a:p>
            <a:pPr eaLnBrk="1" hangingPunct="1">
              <a:spcBef>
                <a:spcPct val="40000"/>
              </a:spcBef>
            </a:pPr>
            <a:r>
              <a:rPr lang="en-US">
                <a:solidFill>
                  <a:schemeClr val="tx2"/>
                </a:solidFill>
                <a:latin typeface="Arial" charset="0"/>
              </a:rPr>
              <a:t>David Koresh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295400" y="1219200"/>
            <a:ext cx="2057400" cy="831850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3366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b="1">
                <a:solidFill>
                  <a:schemeClr val="bg1"/>
                </a:solidFill>
                <a:latin typeface="Arial" charset="0"/>
                <a:ea typeface="+mn-ea"/>
              </a:rPr>
              <a:t>Coercion Involves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4648200" y="1219200"/>
            <a:ext cx="3657600" cy="8223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b="1">
                <a:solidFill>
                  <a:schemeClr val="bg1"/>
                </a:solidFill>
                <a:latin typeface="Arial" charset="0"/>
                <a:ea typeface="+mn-ea"/>
              </a:rPr>
              <a:t>Examples of Coercive Leaders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5029200" y="4191000"/>
            <a:ext cx="3352800" cy="1943100"/>
          </a:xfrm>
          <a:prstGeom prst="rect">
            <a:avLst/>
          </a:prstGeom>
          <a:noFill/>
          <a:ln w="25400">
            <a:solidFill>
              <a:srgbClr val="333333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>
                <a:solidFill>
                  <a:schemeClr val="accent2"/>
                </a:solidFill>
                <a:latin typeface="Arial Rounded MT Bold" pitchFamily="34" charset="0"/>
                <a:ea typeface="+mn-ea"/>
              </a:rPr>
              <a:t>Power &amp; restraint used to force followers to</a:t>
            </a:r>
          </a:p>
          <a:p>
            <a:pPr algn="ctr" eaLnBrk="0" hangingPunct="0">
              <a:defRPr/>
            </a:pPr>
            <a:r>
              <a:rPr lang="en-US">
                <a:solidFill>
                  <a:schemeClr val="accent2"/>
                </a:solidFill>
                <a:latin typeface="Arial Rounded MT Bold" pitchFamily="34" charset="0"/>
                <a:ea typeface="+mn-ea"/>
              </a:rPr>
              <a:t>engage in extreme</a:t>
            </a:r>
          </a:p>
          <a:p>
            <a:pPr algn="ctr" eaLnBrk="0" hangingPunct="0">
              <a:defRPr/>
            </a:pPr>
            <a:r>
              <a:rPr lang="en-US">
                <a:solidFill>
                  <a:schemeClr val="accent2"/>
                </a:solidFill>
                <a:latin typeface="Arial Rounded MT Bold" pitchFamily="34" charset="0"/>
                <a:ea typeface="+mn-ea"/>
              </a:rPr>
              <a:t> behavior</a:t>
            </a:r>
            <a:endParaRPr lang="en-US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  <a:ea typeface="+mn-e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686800" cy="1219200"/>
          </a:xfrm>
        </p:spPr>
        <p:txBody>
          <a:bodyPr/>
          <a:lstStyle/>
          <a:p>
            <a:pPr eaLnBrk="1" hangingPunct="1"/>
            <a:r>
              <a:rPr lang="en-US" sz="3600">
                <a:latin typeface="Arial" charset="0"/>
              </a:rPr>
              <a:t>Leadership &amp; Management </a:t>
            </a:r>
            <a:br>
              <a:rPr lang="en-US" sz="3600">
                <a:latin typeface="Arial" charset="0"/>
              </a:rPr>
            </a:br>
            <a:r>
              <a:rPr lang="en-US" sz="3200">
                <a:latin typeface="Arial" charset="0"/>
              </a:rPr>
              <a:t>Kotter (1990)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531938" y="1668463"/>
            <a:ext cx="2362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2800" b="1">
                <a:solidFill>
                  <a:srgbClr val="333399"/>
                </a:solidFill>
                <a:latin typeface="Arial" charset="0"/>
              </a:rPr>
              <a:t>Management</a:t>
            </a:r>
          </a:p>
          <a:p>
            <a:pPr algn="ctr"/>
            <a:r>
              <a:rPr lang="en-US" sz="2800" b="1">
                <a:solidFill>
                  <a:srgbClr val="333399"/>
                </a:solidFill>
                <a:latin typeface="Arial" charset="0"/>
              </a:rPr>
              <a:t>Activities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5486400" y="1668463"/>
            <a:ext cx="208438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2800" b="1">
                <a:solidFill>
                  <a:srgbClr val="333399"/>
                </a:solidFill>
                <a:latin typeface="Arial" charset="0"/>
              </a:rPr>
              <a:t>Leadership</a:t>
            </a:r>
          </a:p>
          <a:p>
            <a:pPr algn="ctr"/>
            <a:r>
              <a:rPr lang="en-US" sz="2800" b="1">
                <a:solidFill>
                  <a:srgbClr val="333399"/>
                </a:solidFill>
                <a:latin typeface="Arial" charset="0"/>
              </a:rPr>
              <a:t>Activities</a:t>
            </a:r>
          </a:p>
          <a:p>
            <a:pPr algn="ctr"/>
            <a:endParaRPr lang="en-US" b="1">
              <a:solidFill>
                <a:srgbClr val="6600CC"/>
              </a:solidFill>
              <a:latin typeface="Arial" charset="0"/>
            </a:endParaRPr>
          </a:p>
        </p:txBody>
      </p:sp>
      <p:sp>
        <p:nvSpPr>
          <p:cNvPr id="16389" name="Rectangle 6"/>
          <p:cNvSpPr>
            <a:spLocks noChangeArrowheads="1"/>
          </p:cNvSpPr>
          <p:nvPr/>
        </p:nvSpPr>
        <p:spPr bwMode="auto">
          <a:xfrm>
            <a:off x="685800" y="2590800"/>
            <a:ext cx="3733800" cy="2667000"/>
          </a:xfrm>
          <a:prstGeom prst="rect">
            <a:avLst/>
          </a:pr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pPr algn="ctr" eaLnBrk="0" hangingPunct="0"/>
            <a:endParaRPr lang="en-US">
              <a:latin typeface="Arial" charset="0"/>
            </a:endParaRPr>
          </a:p>
        </p:txBody>
      </p:sp>
      <p:sp>
        <p:nvSpPr>
          <p:cNvPr id="16390" name="Text Box 7"/>
          <p:cNvSpPr txBox="1">
            <a:spLocks noChangeArrowheads="1"/>
          </p:cNvSpPr>
          <p:nvPr/>
        </p:nvSpPr>
        <p:spPr bwMode="auto">
          <a:xfrm>
            <a:off x="1066800" y="2819400"/>
            <a:ext cx="28924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ja-JP" altLang="en-US" b="1">
                <a:solidFill>
                  <a:schemeClr val="hlink"/>
                </a:solidFill>
                <a:latin typeface="Arial" charset="0"/>
              </a:rPr>
              <a:t>“</a:t>
            </a:r>
            <a:r>
              <a:rPr lang="en-US" b="1">
                <a:solidFill>
                  <a:schemeClr val="hlink"/>
                </a:solidFill>
                <a:latin typeface="Arial" charset="0"/>
              </a:rPr>
              <a:t>Produces order</a:t>
            </a:r>
          </a:p>
          <a:p>
            <a:pPr algn="ctr"/>
            <a:r>
              <a:rPr lang="en-US" b="1">
                <a:solidFill>
                  <a:schemeClr val="hlink"/>
                </a:solidFill>
                <a:latin typeface="Arial" charset="0"/>
              </a:rPr>
              <a:t>  and consistency</a:t>
            </a:r>
            <a:r>
              <a:rPr lang="ja-JP" altLang="en-US" b="1">
                <a:solidFill>
                  <a:schemeClr val="hlink"/>
                </a:solidFill>
                <a:latin typeface="Arial" charset="0"/>
              </a:rPr>
              <a:t>”</a:t>
            </a:r>
            <a:endParaRPr lang="en-US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6391" name="Text Box 8"/>
          <p:cNvSpPr txBox="1">
            <a:spLocks noChangeArrowheads="1"/>
          </p:cNvSpPr>
          <p:nvPr/>
        </p:nvSpPr>
        <p:spPr bwMode="auto">
          <a:xfrm>
            <a:off x="762000" y="3657600"/>
            <a:ext cx="38100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lnSpc>
                <a:spcPct val="150000"/>
              </a:lnSpc>
              <a:buFontTx/>
              <a:buChar char="•"/>
            </a:pPr>
            <a:r>
              <a:rPr lang="en-US" sz="2000">
                <a:solidFill>
                  <a:schemeClr val="bg1"/>
                </a:solidFill>
                <a:latin typeface="Arial" charset="0"/>
              </a:rPr>
              <a:t> Planning &amp; Budgeting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sz="2000">
                <a:solidFill>
                  <a:schemeClr val="bg1"/>
                </a:solidFill>
                <a:latin typeface="Arial" charset="0"/>
              </a:rPr>
              <a:t> Organizing &amp; Staffing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sz="2000">
                <a:solidFill>
                  <a:schemeClr val="bg1"/>
                </a:solidFill>
                <a:latin typeface="Arial" charset="0"/>
              </a:rPr>
              <a:t> Controlling &amp; Problem Solving</a:t>
            </a:r>
          </a:p>
        </p:txBody>
      </p:sp>
      <p:sp>
        <p:nvSpPr>
          <p:cNvPr id="16392" name="Rectangle 10"/>
          <p:cNvSpPr>
            <a:spLocks noChangeArrowheads="1"/>
          </p:cNvSpPr>
          <p:nvPr/>
        </p:nvSpPr>
        <p:spPr bwMode="auto">
          <a:xfrm>
            <a:off x="4800600" y="2667000"/>
            <a:ext cx="3733800" cy="2590800"/>
          </a:xfrm>
          <a:prstGeom prst="rect">
            <a:avLst/>
          </a:pr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pPr algn="ctr" eaLnBrk="0" hangingPunct="0"/>
            <a:endParaRPr lang="en-US">
              <a:latin typeface="Arial" charset="0"/>
            </a:endParaRPr>
          </a:p>
        </p:txBody>
      </p:sp>
      <p:sp>
        <p:nvSpPr>
          <p:cNvPr id="16393" name="Text Box 11"/>
          <p:cNvSpPr txBox="1">
            <a:spLocks noChangeArrowheads="1"/>
          </p:cNvSpPr>
          <p:nvPr/>
        </p:nvSpPr>
        <p:spPr bwMode="auto">
          <a:xfrm>
            <a:off x="5257800" y="2819400"/>
            <a:ext cx="296068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b="1">
                <a:solidFill>
                  <a:schemeClr val="hlink"/>
                </a:solidFill>
                <a:latin typeface="Arial" charset="0"/>
              </a:rPr>
              <a:t> </a:t>
            </a:r>
            <a:r>
              <a:rPr lang="ja-JP" altLang="en-US" b="1">
                <a:solidFill>
                  <a:schemeClr val="hlink"/>
                </a:solidFill>
                <a:latin typeface="Arial" charset="0"/>
              </a:rPr>
              <a:t>“</a:t>
            </a:r>
            <a:r>
              <a:rPr lang="en-US" b="1">
                <a:solidFill>
                  <a:schemeClr val="hlink"/>
                </a:solidFill>
                <a:latin typeface="Arial" charset="0"/>
              </a:rPr>
              <a:t>Produces change</a:t>
            </a:r>
          </a:p>
          <a:p>
            <a:pPr algn="ctr"/>
            <a:r>
              <a:rPr lang="en-US" b="1">
                <a:solidFill>
                  <a:schemeClr val="hlink"/>
                </a:solidFill>
                <a:latin typeface="Arial" charset="0"/>
              </a:rPr>
              <a:t>and movement</a:t>
            </a:r>
            <a:r>
              <a:rPr lang="ja-JP" altLang="en-US" b="1">
                <a:solidFill>
                  <a:schemeClr val="hlink"/>
                </a:solidFill>
                <a:latin typeface="Arial" charset="0"/>
              </a:rPr>
              <a:t>”</a:t>
            </a:r>
            <a:endParaRPr lang="en-US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6394" name="Text Box 12"/>
          <p:cNvSpPr txBox="1">
            <a:spLocks noChangeArrowheads="1"/>
          </p:cNvSpPr>
          <p:nvPr/>
        </p:nvSpPr>
        <p:spPr bwMode="auto">
          <a:xfrm>
            <a:off x="5257800" y="3733800"/>
            <a:ext cx="2744788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lnSpc>
                <a:spcPct val="150000"/>
              </a:lnSpc>
              <a:buFontTx/>
              <a:buChar char="•"/>
            </a:pPr>
            <a:r>
              <a:rPr lang="en-US" sz="2000">
                <a:solidFill>
                  <a:schemeClr val="bg1"/>
                </a:solidFill>
                <a:latin typeface="Arial" charset="0"/>
              </a:rPr>
              <a:t> Establishing direction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sz="2000">
                <a:solidFill>
                  <a:schemeClr val="bg1"/>
                </a:solidFill>
                <a:latin typeface="Arial" charset="0"/>
              </a:rPr>
              <a:t> Aligning people 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sz="2000">
                <a:solidFill>
                  <a:schemeClr val="bg1"/>
                </a:solidFill>
                <a:latin typeface="Arial" charset="0"/>
              </a:rPr>
              <a:t> Motivating / Inspiring</a:t>
            </a:r>
          </a:p>
        </p:txBody>
      </p:sp>
      <p:sp>
        <p:nvSpPr>
          <p:cNvPr id="16395" name="Text Box 13"/>
          <p:cNvSpPr txBox="1">
            <a:spLocks noChangeArrowheads="1"/>
          </p:cNvSpPr>
          <p:nvPr/>
        </p:nvSpPr>
        <p:spPr bwMode="auto">
          <a:xfrm>
            <a:off x="1763713" y="5638800"/>
            <a:ext cx="5780087" cy="1031875"/>
          </a:xfrm>
          <a:prstGeom prst="rect">
            <a:avLst/>
          </a:prstGeom>
          <a:noFill/>
          <a:ln w="25400">
            <a:solidFill>
              <a:srgbClr val="33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2000">
                <a:solidFill>
                  <a:srgbClr val="000066"/>
                </a:solidFill>
                <a:latin typeface="Arial" charset="0"/>
              </a:rPr>
              <a:t>Major activities of management &amp; leadership</a:t>
            </a:r>
          </a:p>
          <a:p>
            <a:pPr algn="ctr"/>
            <a:r>
              <a:rPr lang="en-US" sz="2000">
                <a:solidFill>
                  <a:srgbClr val="000066"/>
                </a:solidFill>
                <a:latin typeface="Arial" charset="0"/>
              </a:rPr>
              <a:t>are played out differently; BUT, both are essential</a:t>
            </a:r>
          </a:p>
          <a:p>
            <a:pPr algn="ctr"/>
            <a:r>
              <a:rPr lang="en-US" sz="2000">
                <a:solidFill>
                  <a:srgbClr val="000066"/>
                </a:solidFill>
                <a:latin typeface="Arial" charset="0"/>
              </a:rPr>
              <a:t>for an organization to prosper.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8077200" cy="1143000"/>
          </a:xfrm>
        </p:spPr>
        <p:txBody>
          <a:bodyPr/>
          <a:lstStyle/>
          <a:p>
            <a:pPr eaLnBrk="1" hangingPunct="1"/>
            <a:r>
              <a:rPr lang="en-US" sz="4000">
                <a:latin typeface="Arial" charset="0"/>
              </a:rPr>
              <a:t>Leadership &amp; Management</a:t>
            </a:r>
            <a:br>
              <a:rPr lang="en-US" sz="4000">
                <a:latin typeface="Arial" charset="0"/>
              </a:rPr>
            </a:br>
            <a:r>
              <a:rPr lang="en-US" sz="3600">
                <a:latin typeface="Arial" charset="0"/>
              </a:rPr>
              <a:t>Zaleznik (1977)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685800" y="1524000"/>
            <a:ext cx="3652838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2800" b="1">
                <a:solidFill>
                  <a:srgbClr val="6600CC"/>
                </a:solidFill>
                <a:latin typeface="Arial" charset="0"/>
              </a:rPr>
              <a:t>Managers</a:t>
            </a:r>
          </a:p>
          <a:p>
            <a:pPr algn="ctr"/>
            <a:r>
              <a:rPr lang="en-US" b="1" i="1">
                <a:solidFill>
                  <a:srgbClr val="6600CC"/>
                </a:solidFill>
                <a:latin typeface="Arial" charset="0"/>
              </a:rPr>
              <a:t>Unidirectional Authority</a:t>
            </a:r>
            <a:endParaRPr lang="en-US" sz="2800" b="1">
              <a:solidFill>
                <a:srgbClr val="6600CC"/>
              </a:solidFill>
              <a:latin typeface="Arial" charset="0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4724400" y="1524000"/>
            <a:ext cx="3854450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2800" b="1">
                <a:solidFill>
                  <a:srgbClr val="6600CC"/>
                </a:solidFill>
                <a:latin typeface="Arial" charset="0"/>
              </a:rPr>
              <a:t>Leaders</a:t>
            </a:r>
          </a:p>
          <a:p>
            <a:pPr algn="ctr"/>
            <a:r>
              <a:rPr lang="en-US" b="1" i="1">
                <a:solidFill>
                  <a:srgbClr val="6600CC"/>
                </a:solidFill>
                <a:latin typeface="Arial" charset="0"/>
              </a:rPr>
              <a:t>Multidirectional Influence</a:t>
            </a:r>
            <a:endParaRPr lang="en-US" b="1">
              <a:solidFill>
                <a:srgbClr val="6600CC"/>
              </a:solidFill>
              <a:latin typeface="Arial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762000" y="2438400"/>
            <a:ext cx="3276600" cy="3886200"/>
          </a:xfrm>
          <a:prstGeom prst="rect">
            <a:avLst/>
          </a:pr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pPr algn="ctr" eaLnBrk="0" hangingPunct="0"/>
            <a:endParaRPr lang="en-US">
              <a:latin typeface="Comic Sans MS" charset="0"/>
            </a:endParaRPr>
          </a:p>
        </p:txBody>
      </p:sp>
      <p:sp>
        <p:nvSpPr>
          <p:cNvPr id="17414" name="Text Box 11"/>
          <p:cNvSpPr txBox="1">
            <a:spLocks noChangeArrowheads="1"/>
          </p:cNvSpPr>
          <p:nvPr/>
        </p:nvSpPr>
        <p:spPr bwMode="auto">
          <a:xfrm>
            <a:off x="990600" y="2741613"/>
            <a:ext cx="2085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>
                <a:solidFill>
                  <a:schemeClr val="bg1"/>
                </a:solidFill>
                <a:latin typeface="Arial" charset="0"/>
              </a:rPr>
              <a:t>  Are reactive</a:t>
            </a:r>
          </a:p>
        </p:txBody>
      </p:sp>
      <p:sp>
        <p:nvSpPr>
          <p:cNvPr id="17415" name="Text Box 12"/>
          <p:cNvSpPr txBox="1">
            <a:spLocks noChangeArrowheads="1"/>
          </p:cNvSpPr>
          <p:nvPr/>
        </p:nvSpPr>
        <p:spPr bwMode="auto">
          <a:xfrm>
            <a:off x="990600" y="3427413"/>
            <a:ext cx="30495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>
                <a:solidFill>
                  <a:schemeClr val="bg1"/>
                </a:solidFill>
                <a:latin typeface="Arial" charset="0"/>
              </a:rPr>
              <a:t>  Prefer to work with</a:t>
            </a:r>
          </a:p>
          <a:p>
            <a:r>
              <a:rPr lang="en-US">
                <a:solidFill>
                  <a:schemeClr val="bg1"/>
                </a:solidFill>
                <a:latin typeface="Arial" charset="0"/>
              </a:rPr>
              <a:t>    people on problem</a:t>
            </a:r>
          </a:p>
          <a:p>
            <a:r>
              <a:rPr lang="en-US">
                <a:solidFill>
                  <a:schemeClr val="bg1"/>
                </a:solidFill>
                <a:latin typeface="Arial" charset="0"/>
              </a:rPr>
              <a:t>    solving </a:t>
            </a:r>
          </a:p>
        </p:txBody>
      </p:sp>
      <p:sp>
        <p:nvSpPr>
          <p:cNvPr id="17416" name="Text Box 13"/>
          <p:cNvSpPr txBox="1">
            <a:spLocks noChangeArrowheads="1"/>
          </p:cNvSpPr>
          <p:nvPr/>
        </p:nvSpPr>
        <p:spPr bwMode="auto">
          <a:xfrm>
            <a:off x="990600" y="4722813"/>
            <a:ext cx="242728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>
                <a:solidFill>
                  <a:schemeClr val="bg1"/>
                </a:solidFill>
                <a:latin typeface="Arial" charset="0"/>
              </a:rPr>
              <a:t>  Low emotional</a:t>
            </a:r>
          </a:p>
          <a:p>
            <a:r>
              <a:rPr lang="en-US">
                <a:solidFill>
                  <a:schemeClr val="bg1"/>
                </a:solidFill>
                <a:latin typeface="Arial" charset="0"/>
              </a:rPr>
              <a:t>    involvement</a:t>
            </a:r>
          </a:p>
        </p:txBody>
      </p:sp>
      <p:sp>
        <p:nvSpPr>
          <p:cNvPr id="17417" name="Rectangle 7"/>
          <p:cNvSpPr>
            <a:spLocks noChangeArrowheads="1"/>
          </p:cNvSpPr>
          <p:nvPr/>
        </p:nvSpPr>
        <p:spPr bwMode="auto">
          <a:xfrm>
            <a:off x="4648200" y="2362200"/>
            <a:ext cx="3733800" cy="3962400"/>
          </a:xfrm>
          <a:prstGeom prst="rect">
            <a:avLst/>
          </a:pr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pPr algn="ctr" eaLnBrk="0" hangingPunct="0"/>
            <a:endParaRPr lang="en-US">
              <a:latin typeface="Comic Sans MS" charset="0"/>
            </a:endParaRPr>
          </a:p>
        </p:txBody>
      </p:sp>
      <p:sp>
        <p:nvSpPr>
          <p:cNvPr id="17418" name="Text Box 15"/>
          <p:cNvSpPr txBox="1">
            <a:spLocks noChangeArrowheads="1"/>
          </p:cNvSpPr>
          <p:nvPr/>
        </p:nvSpPr>
        <p:spPr bwMode="auto">
          <a:xfrm>
            <a:off x="4724400" y="2438400"/>
            <a:ext cx="344328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>
                <a:solidFill>
                  <a:schemeClr val="bg1"/>
                </a:solidFill>
                <a:latin typeface="Arial" charset="0"/>
              </a:rPr>
              <a:t>  Are emotionally active</a:t>
            </a:r>
          </a:p>
          <a:p>
            <a:r>
              <a:rPr lang="en-US">
                <a:solidFill>
                  <a:schemeClr val="bg1"/>
                </a:solidFill>
                <a:latin typeface="Arial" charset="0"/>
              </a:rPr>
              <a:t>    &amp; involved</a:t>
            </a:r>
          </a:p>
        </p:txBody>
      </p:sp>
      <p:sp>
        <p:nvSpPr>
          <p:cNvPr id="17419" name="Text Box 16"/>
          <p:cNvSpPr txBox="1">
            <a:spLocks noChangeArrowheads="1"/>
          </p:cNvSpPr>
          <p:nvPr/>
        </p:nvSpPr>
        <p:spPr bwMode="auto">
          <a:xfrm>
            <a:off x="4724400" y="3352800"/>
            <a:ext cx="31321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>
                <a:solidFill>
                  <a:schemeClr val="bg1"/>
                </a:solidFill>
                <a:latin typeface="Arial" charset="0"/>
              </a:rPr>
              <a:t>  Shape ideas over </a:t>
            </a:r>
          </a:p>
          <a:p>
            <a:r>
              <a:rPr lang="en-US">
                <a:solidFill>
                  <a:schemeClr val="bg1"/>
                </a:solidFill>
                <a:latin typeface="Arial" charset="0"/>
              </a:rPr>
              <a:t>    responding to them</a:t>
            </a:r>
          </a:p>
        </p:txBody>
      </p:sp>
      <p:sp>
        <p:nvSpPr>
          <p:cNvPr id="17420" name="Text Box 17"/>
          <p:cNvSpPr txBox="1">
            <a:spLocks noChangeArrowheads="1"/>
          </p:cNvSpPr>
          <p:nvPr/>
        </p:nvSpPr>
        <p:spPr bwMode="auto">
          <a:xfrm>
            <a:off x="4724400" y="4267200"/>
            <a:ext cx="279558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>
                <a:solidFill>
                  <a:schemeClr val="bg1"/>
                </a:solidFill>
                <a:latin typeface="Arial" charset="0"/>
              </a:rPr>
              <a:t>  Act to expand </a:t>
            </a:r>
          </a:p>
          <a:p>
            <a:r>
              <a:rPr lang="en-US">
                <a:solidFill>
                  <a:schemeClr val="bg1"/>
                </a:solidFill>
                <a:latin typeface="Arial" charset="0"/>
              </a:rPr>
              <a:t>    available options</a:t>
            </a:r>
          </a:p>
        </p:txBody>
      </p:sp>
      <p:sp>
        <p:nvSpPr>
          <p:cNvPr id="17421" name="Text Box 18"/>
          <p:cNvSpPr txBox="1">
            <a:spLocks noChangeArrowheads="1"/>
          </p:cNvSpPr>
          <p:nvPr/>
        </p:nvSpPr>
        <p:spPr bwMode="auto">
          <a:xfrm>
            <a:off x="4724400" y="5181600"/>
            <a:ext cx="366553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>
                <a:solidFill>
                  <a:schemeClr val="bg1"/>
                </a:solidFill>
                <a:latin typeface="Arial" charset="0"/>
              </a:rPr>
              <a:t>  Change the way people</a:t>
            </a:r>
          </a:p>
          <a:p>
            <a:r>
              <a:rPr lang="en-US">
                <a:solidFill>
                  <a:schemeClr val="bg1"/>
                </a:solidFill>
                <a:latin typeface="Arial" charset="0"/>
              </a:rPr>
              <a:t>    think about what is</a:t>
            </a:r>
          </a:p>
          <a:p>
            <a:r>
              <a:rPr lang="en-US">
                <a:solidFill>
                  <a:schemeClr val="bg1"/>
                </a:solidFill>
                <a:latin typeface="Arial" charset="0"/>
              </a:rPr>
              <a:t>    possible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orthouse5e">
  <a:themeElements>
    <a:clrScheme name="Northouse5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Northouse5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orthouse5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rthouse5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thouse5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rthouse5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rthouse5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rthouse5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rthouse5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1062</TotalTime>
  <Words>750</Words>
  <Application>Microsoft Macintosh PowerPoint</Application>
  <PresentationFormat>On-screen Show (4:3)</PresentationFormat>
  <Paragraphs>186</Paragraphs>
  <Slides>16</Slides>
  <Notes>16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Times New Roman</vt:lpstr>
      <vt:lpstr>Arial</vt:lpstr>
      <vt:lpstr>Wingdings</vt:lpstr>
      <vt:lpstr>Arial Rounded MT Bold</vt:lpstr>
      <vt:lpstr>Comic Sans MS</vt:lpstr>
      <vt:lpstr>Helvetica</vt:lpstr>
      <vt:lpstr>Northouse5e</vt:lpstr>
      <vt:lpstr>Microsoft Clip Gallery</vt:lpstr>
      <vt:lpstr>Leadership</vt:lpstr>
      <vt:lpstr>Overview</vt:lpstr>
      <vt:lpstr>Conceptualizing Leadership</vt:lpstr>
      <vt:lpstr>Leadership Defined</vt:lpstr>
      <vt:lpstr>Components Central to the  Phenomenon of Leadership</vt:lpstr>
      <vt:lpstr>LEADERSHIP DESCRIBED</vt:lpstr>
      <vt:lpstr>Trait vs. Process Leadership</vt:lpstr>
      <vt:lpstr>Trait vs. Process Leadership</vt:lpstr>
      <vt:lpstr>Assigned vs. Emergent Leadership</vt:lpstr>
      <vt:lpstr>Leadership &amp; Power</vt:lpstr>
      <vt:lpstr>Leadership &amp; Power</vt:lpstr>
      <vt:lpstr>Leadership &amp; Power</vt:lpstr>
      <vt:lpstr>Leadership &amp; Power</vt:lpstr>
      <vt:lpstr>Leadership &amp; Coercion</vt:lpstr>
      <vt:lpstr>Leadership &amp; Management  Kotter (1990)</vt:lpstr>
      <vt:lpstr>Leadership &amp; Management Zaleznik (1977)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Virginia Gregory</dc:creator>
  <cp:lastModifiedBy>UNCW Watson</cp:lastModifiedBy>
  <cp:revision>102</cp:revision>
  <dcterms:created xsi:type="dcterms:W3CDTF">2000-11-13T21:29:08Z</dcterms:created>
  <dcterms:modified xsi:type="dcterms:W3CDTF">2012-02-03T23:24:53Z</dcterms:modified>
</cp:coreProperties>
</file>